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7" r:id="rId14"/>
    <p:sldId id="278" r:id="rId15"/>
    <p:sldId id="269" r:id="rId16"/>
    <p:sldId id="270" r:id="rId17"/>
    <p:sldId id="279" r:id="rId18"/>
    <p:sldId id="272" r:id="rId19"/>
    <p:sldId id="273" r:id="rId20"/>
  </p:sldIdLst>
  <p:sldSz cx="18288000" cy="10287000"/>
  <p:notesSz cx="6858000" cy="9144000"/>
  <p:embeddedFontLst>
    <p:embeddedFont>
      <p:font typeface="Aristotelica Pro Bold" pitchFamily="2" charset="0"/>
      <p:regular r:id="rId22"/>
      <p:bold r:id="rId23"/>
    </p:embeddedFont>
    <p:embeddedFont>
      <p:font typeface="Comic Sans" panose="030F0902030302020204" pitchFamily="66" charset="0"/>
      <p:regular r:id="rId24"/>
      <p:bold r:id="rId25"/>
      <p:boldItalic r:id="rId26"/>
    </p:embeddedFont>
    <p:embeddedFont>
      <p:font typeface="Comic Sans MS" panose="030F0902030302020204" pitchFamily="66" charset="0"/>
      <p:regular r:id="rId27"/>
    </p:embeddedFont>
    <p:embeddedFont>
      <p:font typeface="Hertical" pitchFamily="2" charset="77"/>
      <p:regular r:id="rId28"/>
    </p:embeddedFont>
    <p:embeddedFont>
      <p:font typeface="Nunito" pitchFamily="2" charset="77"/>
      <p:regular r:id="rId29"/>
      <p:bold r:id="rId30"/>
      <p:italic r:id="rId31"/>
      <p:boldItalic r:id="rId32"/>
    </p:embeddedFont>
    <p:embeddedFont>
      <p:font typeface="Nunito Bold" pitchFamily="2" charset="77"/>
      <p:regular r:id="rId33"/>
      <p:bold r:id="rId34"/>
    </p:embeddedFont>
    <p:embeddedFont>
      <p:font typeface="Open Sans" panose="020B0606030504020204" pitchFamily="34" charset="0"/>
      <p:regular r:id="rId35"/>
      <p:bold r:id="rId36"/>
      <p:italic r:id="rId37"/>
      <p:boldItalic r:id="rId38"/>
    </p:embeddedFont>
    <p:embeddedFont>
      <p:font typeface="Open Sans Bold" panose="020B0806030504020204" pitchFamily="34" charset="0"/>
      <p:regular r:id="rId39"/>
      <p:bold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autoAdjust="0"/>
    <p:restoredTop sz="94628" autoAdjust="0"/>
  </p:normalViewPr>
  <p:slideViewPr>
    <p:cSldViewPr>
      <p:cViewPr varScale="1">
        <p:scale>
          <a:sx n="76" d="100"/>
          <a:sy n="76" d="100"/>
        </p:scale>
        <p:origin x="624"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s>
</file>

<file path=ppt/media/image1.png>
</file>

<file path=ppt/media/image10.jpeg>
</file>

<file path=ppt/media/image11.jpeg>
</file>

<file path=ppt/media/image12.png>
</file>

<file path=ppt/media/image13.svg>
</file>

<file path=ppt/media/image14.jpe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jpeg>
</file>

<file path=ppt/media/image26.png>
</file>

<file path=ppt/media/image27.svg>
</file>

<file path=ppt/media/image28.pn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svg>
</file>

<file path=ppt/media/image38.svg>
</file>

<file path=ppt/media/image39.svg>
</file>

<file path=ppt/media/image4.sv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svg>
</file>

<file path=ppt/media/image49.png>
</file>

<file path=ppt/media/image5.png>
</file>

<file path=ppt/media/image6.svg>
</file>

<file path=ppt/media/image7.png>
</file>

<file path=ppt/media/image8.sv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E92D1E-86FB-A94C-BA41-C2D44B5EA34E}" type="datetimeFigureOut">
              <a:rPr lang="en-US" smtClean="0"/>
              <a:t>2/14/24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3D6896-6E17-FA48-8586-42D98DD751D5}" type="slidenum">
              <a:rPr lang="en-US" smtClean="0"/>
              <a:t>‹#›</a:t>
            </a:fld>
            <a:endParaRPr lang="en-US"/>
          </a:p>
        </p:txBody>
      </p:sp>
    </p:spTree>
    <p:extLst>
      <p:ext uri="{BB962C8B-B14F-4D97-AF65-F5344CB8AC3E}">
        <p14:creationId xmlns:p14="http://schemas.microsoft.com/office/powerpoint/2010/main" val="42620193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D6896-6E17-FA48-8586-42D98DD751D5}" type="slidenum">
              <a:rPr lang="en-US" smtClean="0"/>
              <a:t>8</a:t>
            </a:fld>
            <a:endParaRPr lang="en-US"/>
          </a:p>
        </p:txBody>
      </p:sp>
    </p:spTree>
    <p:extLst>
      <p:ext uri="{BB962C8B-B14F-4D97-AF65-F5344CB8AC3E}">
        <p14:creationId xmlns:p14="http://schemas.microsoft.com/office/powerpoint/2010/main" val="1799984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D6896-6E17-FA48-8586-42D98DD751D5}" type="slidenum">
              <a:rPr lang="en-US" smtClean="0"/>
              <a:t>13</a:t>
            </a:fld>
            <a:endParaRPr lang="en-US"/>
          </a:p>
        </p:txBody>
      </p:sp>
    </p:spTree>
    <p:extLst>
      <p:ext uri="{BB962C8B-B14F-4D97-AF65-F5344CB8AC3E}">
        <p14:creationId xmlns:p14="http://schemas.microsoft.com/office/powerpoint/2010/main" val="3349788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D6896-6E17-FA48-8586-42D98DD751D5}" type="slidenum">
              <a:rPr lang="en-US" smtClean="0"/>
              <a:t>14</a:t>
            </a:fld>
            <a:endParaRPr lang="en-US"/>
          </a:p>
        </p:txBody>
      </p:sp>
    </p:spTree>
    <p:extLst>
      <p:ext uri="{BB962C8B-B14F-4D97-AF65-F5344CB8AC3E}">
        <p14:creationId xmlns:p14="http://schemas.microsoft.com/office/powerpoint/2010/main" val="3291977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2/14/24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30.svg"/><Relationship Id="rId7" Type="http://schemas.openxmlformats.org/officeDocument/2006/relationships/image" Target="../media/image32.sv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0.svg"/><Relationship Id="rId7" Type="http://schemas.openxmlformats.org/officeDocument/2006/relationships/image" Target="../media/image34.sv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svg"/><Relationship Id="rId4" Type="http://schemas.openxmlformats.org/officeDocument/2006/relationships/image" Target="../media/image31.png"/><Relationship Id="rId9" Type="http://schemas.openxmlformats.org/officeDocument/2006/relationships/image" Target="../media/image36.sv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sv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29.png"/><Relationship Id="rId7" Type="http://schemas.openxmlformats.org/officeDocument/2006/relationships/image" Target="../media/image31.png"/><Relationship Id="rId12" Type="http://schemas.openxmlformats.org/officeDocument/2006/relationships/image" Target="../media/image43.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38.svg"/><Relationship Id="rId11" Type="http://schemas.openxmlformats.org/officeDocument/2006/relationships/image" Target="../media/image42.png"/><Relationship Id="rId5" Type="http://schemas.openxmlformats.org/officeDocument/2006/relationships/image" Target="../media/image1.png"/><Relationship Id="rId10" Type="http://schemas.openxmlformats.org/officeDocument/2006/relationships/image" Target="../media/image41.svg"/><Relationship Id="rId4" Type="http://schemas.openxmlformats.org/officeDocument/2006/relationships/image" Target="../media/image37.svg"/><Relationship Id="rId9" Type="http://schemas.openxmlformats.org/officeDocument/2006/relationships/image" Target="../media/image40.png"/></Relationships>
</file>

<file path=ppt/slides/_rels/slide14.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29.png"/><Relationship Id="rId7" Type="http://schemas.openxmlformats.org/officeDocument/2006/relationships/image" Target="../media/image31.png"/><Relationship Id="rId12" Type="http://schemas.openxmlformats.org/officeDocument/2006/relationships/image" Target="../media/image43.sv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38.svg"/><Relationship Id="rId11" Type="http://schemas.openxmlformats.org/officeDocument/2006/relationships/image" Target="../media/image42.png"/><Relationship Id="rId5" Type="http://schemas.openxmlformats.org/officeDocument/2006/relationships/image" Target="../media/image1.png"/><Relationship Id="rId10" Type="http://schemas.openxmlformats.org/officeDocument/2006/relationships/image" Target="../media/image41.svg"/><Relationship Id="rId4" Type="http://schemas.openxmlformats.org/officeDocument/2006/relationships/image" Target="../media/image37.svg"/><Relationship Id="rId9" Type="http://schemas.openxmlformats.org/officeDocument/2006/relationships/image" Target="../media/image40.png"/></Relationships>
</file>

<file path=ppt/slides/_rels/slide15.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45.svg"/><Relationship Id="rId7" Type="http://schemas.openxmlformats.org/officeDocument/2006/relationships/image" Target="../media/image34.svg"/><Relationship Id="rId2" Type="http://schemas.openxmlformats.org/officeDocument/2006/relationships/image" Target="../media/image44.png"/><Relationship Id="rId1" Type="http://schemas.openxmlformats.org/officeDocument/2006/relationships/slideLayout" Target="../slideLayouts/slideLayout7.xml"/><Relationship Id="rId6" Type="http://schemas.openxmlformats.org/officeDocument/2006/relationships/image" Target="../media/image33.png"/><Relationship Id="rId11" Type="http://schemas.openxmlformats.org/officeDocument/2006/relationships/image" Target="../media/image48.svg"/><Relationship Id="rId5" Type="http://schemas.openxmlformats.org/officeDocument/2006/relationships/image" Target="../media/image47.svg"/><Relationship Id="rId10" Type="http://schemas.openxmlformats.org/officeDocument/2006/relationships/image" Target="../media/image42.png"/><Relationship Id="rId4" Type="http://schemas.openxmlformats.org/officeDocument/2006/relationships/image" Target="../media/image46.png"/><Relationship Id="rId9" Type="http://schemas.openxmlformats.org/officeDocument/2006/relationships/image" Target="../media/image32.sv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16.sv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hyperlink" Target="https://change.walkme.com/prosci-change-management/" TargetMode="External"/><Relationship Id="rId3" Type="http://schemas.openxmlformats.org/officeDocument/2006/relationships/image" Target="../media/image18.svg"/><Relationship Id="rId7" Type="http://schemas.openxmlformats.org/officeDocument/2006/relationships/hyperlink" Target="https://www.youtube.com/watch?v=6hHmILGHDCA" TargetMode="External"/><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hyperlink" Target="https://www.prosci.com/methodology/3-phase-process" TargetMode="External"/><Relationship Id="rId5" Type="http://schemas.openxmlformats.org/officeDocument/2006/relationships/image" Target="../media/image4.svg"/><Relationship Id="rId10" Type="http://schemas.openxmlformats.org/officeDocument/2006/relationships/hyperlink" Target="https://www.prosci.com/blog/how-to-introduce-change-management-by-audience-" TargetMode="External"/><Relationship Id="rId4" Type="http://schemas.openxmlformats.org/officeDocument/2006/relationships/image" Target="../media/image3.png"/><Relationship Id="rId9" Type="http://schemas.openxmlformats.org/officeDocument/2006/relationships/hyperlink" Target="https://www.prosci.com/hubfs/Website_English/2.downloads/success-stories/Texas-AM-success-story.pdf" TargetMode="External"/></Relationships>
</file>

<file path=ppt/slides/_rels/slide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8" Type="http://schemas.openxmlformats.org/officeDocument/2006/relationships/image" Target="../media/image4.svg"/><Relationship Id="rId13" Type="http://schemas.openxmlformats.org/officeDocument/2006/relationships/image" Target="../media/image14.jpeg"/><Relationship Id="rId3" Type="http://schemas.openxmlformats.org/officeDocument/2006/relationships/image" Target="../media/image10.jpeg"/><Relationship Id="rId7" Type="http://schemas.openxmlformats.org/officeDocument/2006/relationships/image" Target="../media/image3.png"/><Relationship Id="rId12" Type="http://schemas.openxmlformats.org/officeDocument/2006/relationships/image" Target="../media/image13.sv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2.svg"/><Relationship Id="rId11" Type="http://schemas.openxmlformats.org/officeDocument/2006/relationships/image" Target="../media/image12.png"/><Relationship Id="rId5" Type="http://schemas.openxmlformats.org/officeDocument/2006/relationships/image" Target="../media/image1.png"/><Relationship Id="rId10" Type="http://schemas.openxmlformats.org/officeDocument/2006/relationships/image" Target="../media/image8.svg"/><Relationship Id="rId4" Type="http://schemas.openxmlformats.org/officeDocument/2006/relationships/image" Target="../media/image11.jpe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20.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4.svg"/><Relationship Id="rId7" Type="http://schemas.openxmlformats.org/officeDocument/2006/relationships/image" Target="../media/image4.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8.svg"/><Relationship Id="rId4" Type="http://schemas.openxmlformats.org/officeDocument/2006/relationships/image" Target="../media/image17.png"/><Relationship Id="rId9" Type="http://schemas.openxmlformats.org/officeDocument/2006/relationships/image" Target="../media/image16.sv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5.jpe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7.svg"/><Relationship Id="rId7" Type="http://schemas.openxmlformats.org/officeDocument/2006/relationships/image" Target="../media/image2.sv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8.svg"/><Relationship Id="rId5" Type="http://schemas.openxmlformats.org/officeDocument/2006/relationships/image" Target="../media/image18.svg"/><Relationship Id="rId10" Type="http://schemas.openxmlformats.org/officeDocument/2006/relationships/image" Target="../media/image7.png"/><Relationship Id="rId4" Type="http://schemas.openxmlformats.org/officeDocument/2006/relationships/image" Target="../media/image17.png"/><Relationship Id="rId9"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8.svg"/><Relationship Id="rId7" Type="http://schemas.openxmlformats.org/officeDocument/2006/relationships/image" Target="../media/image4.sv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10" Type="http://schemas.openxmlformats.org/officeDocument/2006/relationships/image" Target="../media/image28.png"/><Relationship Id="rId4" Type="http://schemas.openxmlformats.org/officeDocument/2006/relationships/image" Target="../media/image1.png"/><Relationship Id="rId9"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a:off x="4061954" y="8331847"/>
            <a:ext cx="7315200" cy="3910307"/>
          </a:xfrm>
          <a:custGeom>
            <a:avLst/>
            <a:gdLst/>
            <a:ahLst/>
            <a:cxnLst/>
            <a:rect l="l" t="t" r="r" b="b"/>
            <a:pathLst>
              <a:path w="7315200" h="3910307">
                <a:moveTo>
                  <a:pt x="0" y="0"/>
                </a:moveTo>
                <a:lnTo>
                  <a:pt x="7315200" y="0"/>
                </a:lnTo>
                <a:lnTo>
                  <a:pt x="7315200" y="3910306"/>
                </a:lnTo>
                <a:lnTo>
                  <a:pt x="0" y="3910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V="1">
            <a:off x="16270855" y="-951014"/>
            <a:ext cx="7315200" cy="3910307"/>
          </a:xfrm>
          <a:custGeom>
            <a:avLst/>
            <a:gdLst/>
            <a:ahLst/>
            <a:cxnLst/>
            <a:rect l="l" t="t" r="r" b="b"/>
            <a:pathLst>
              <a:path w="7315200" h="3910307">
                <a:moveTo>
                  <a:pt x="0" y="3910307"/>
                </a:moveTo>
                <a:lnTo>
                  <a:pt x="7315200" y="3910307"/>
                </a:lnTo>
                <a:lnTo>
                  <a:pt x="7315200" y="0"/>
                </a:lnTo>
                <a:lnTo>
                  <a:pt x="0" y="0"/>
                </a:lnTo>
                <a:lnTo>
                  <a:pt x="0" y="3910307"/>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5399913" y="-2332634"/>
            <a:ext cx="2405509" cy="4114800"/>
          </a:xfrm>
          <a:custGeom>
            <a:avLst/>
            <a:gdLst/>
            <a:ahLst/>
            <a:cxnLst/>
            <a:rect l="l" t="t" r="r" b="b"/>
            <a:pathLst>
              <a:path w="2405509" h="4114800">
                <a:moveTo>
                  <a:pt x="0" y="0"/>
                </a:moveTo>
                <a:lnTo>
                  <a:pt x="2405509" y="0"/>
                </a:lnTo>
                <a:lnTo>
                  <a:pt x="240550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a:off x="-986198" y="-649527"/>
            <a:ext cx="7588866" cy="11586055"/>
          </a:xfrm>
          <a:custGeom>
            <a:avLst/>
            <a:gdLst/>
            <a:ahLst/>
            <a:cxnLst/>
            <a:rect l="l" t="t" r="r" b="b"/>
            <a:pathLst>
              <a:path w="7588866" h="11586055">
                <a:moveTo>
                  <a:pt x="0" y="0"/>
                </a:moveTo>
                <a:lnTo>
                  <a:pt x="7588865" y="0"/>
                </a:lnTo>
                <a:lnTo>
                  <a:pt x="7588865" y="11586054"/>
                </a:lnTo>
                <a:lnTo>
                  <a:pt x="0" y="115860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Freeform 6"/>
          <p:cNvSpPr/>
          <p:nvPr/>
        </p:nvSpPr>
        <p:spPr>
          <a:xfrm>
            <a:off x="15943261" y="6891434"/>
            <a:ext cx="2887378" cy="3780528"/>
          </a:xfrm>
          <a:custGeom>
            <a:avLst/>
            <a:gdLst/>
            <a:ahLst/>
            <a:cxnLst/>
            <a:rect l="l" t="t" r="r" b="b"/>
            <a:pathLst>
              <a:path w="2887378" h="3780528">
                <a:moveTo>
                  <a:pt x="0" y="0"/>
                </a:moveTo>
                <a:lnTo>
                  <a:pt x="2887378" y="0"/>
                </a:lnTo>
                <a:lnTo>
                  <a:pt x="2887378" y="3780528"/>
                </a:lnTo>
                <a:lnTo>
                  <a:pt x="0" y="378052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7" name="TextBox 7"/>
          <p:cNvSpPr txBox="1"/>
          <p:nvPr/>
        </p:nvSpPr>
        <p:spPr>
          <a:xfrm>
            <a:off x="7228228" y="3567036"/>
            <a:ext cx="10158722" cy="2166970"/>
          </a:xfrm>
          <a:prstGeom prst="rect">
            <a:avLst/>
          </a:prstGeom>
        </p:spPr>
        <p:txBody>
          <a:bodyPr lIns="0" tIns="0" rIns="0" bIns="0" rtlCol="0" anchor="t">
            <a:spAutoFit/>
          </a:bodyPr>
          <a:lstStyle/>
          <a:p>
            <a:pPr marL="0" lvl="0" indent="0">
              <a:lnSpc>
                <a:spcPts val="8660"/>
              </a:lnSpc>
              <a:spcBef>
                <a:spcPct val="0"/>
              </a:spcBef>
            </a:pPr>
            <a:r>
              <a:rPr lang="en-US" sz="6186">
                <a:solidFill>
                  <a:srgbClr val="FF865E"/>
                </a:solidFill>
                <a:latin typeface="Aristotelica Pro Bold"/>
              </a:rPr>
              <a:t>Prosci’s Change Management Process </a:t>
            </a:r>
          </a:p>
        </p:txBody>
      </p:sp>
      <p:sp>
        <p:nvSpPr>
          <p:cNvPr id="8" name="TextBox 8"/>
          <p:cNvSpPr txBox="1"/>
          <p:nvPr/>
        </p:nvSpPr>
        <p:spPr>
          <a:xfrm>
            <a:off x="7228228" y="6068268"/>
            <a:ext cx="9356429" cy="431754"/>
          </a:xfrm>
          <a:prstGeom prst="rect">
            <a:avLst/>
          </a:prstGeom>
        </p:spPr>
        <p:txBody>
          <a:bodyPr lIns="0" tIns="0" rIns="0" bIns="0" rtlCol="0" anchor="t">
            <a:spAutoFit/>
          </a:bodyPr>
          <a:lstStyle/>
          <a:p>
            <a:pPr marL="0" lvl="0" indent="0">
              <a:lnSpc>
                <a:spcPts val="3502"/>
              </a:lnSpc>
              <a:spcBef>
                <a:spcPct val="0"/>
              </a:spcBef>
            </a:pPr>
            <a:r>
              <a:rPr lang="en-US" sz="2501" spc="885" dirty="0">
                <a:solidFill>
                  <a:srgbClr val="82331A"/>
                </a:solidFill>
                <a:latin typeface="Nunito Bold"/>
              </a:rPr>
              <a:t>PREPARE, MANAGE, AND SUSTAIN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a:off x="11809705" y="-2919647"/>
            <a:ext cx="9876278" cy="12931297"/>
          </a:xfrm>
          <a:custGeom>
            <a:avLst/>
            <a:gdLst/>
            <a:ahLst/>
            <a:cxnLst/>
            <a:rect l="l" t="t" r="r" b="b"/>
            <a:pathLst>
              <a:path w="9876278" h="12931297">
                <a:moveTo>
                  <a:pt x="0" y="0"/>
                </a:moveTo>
                <a:lnTo>
                  <a:pt x="9876278" y="0"/>
                </a:lnTo>
                <a:lnTo>
                  <a:pt x="9876278" y="12931296"/>
                </a:lnTo>
                <a:lnTo>
                  <a:pt x="0" y="129312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1643091" y="1667278"/>
            <a:ext cx="24026756" cy="12843393"/>
          </a:xfrm>
          <a:custGeom>
            <a:avLst/>
            <a:gdLst/>
            <a:ahLst/>
            <a:cxnLst/>
            <a:rect l="l" t="t" r="r" b="b"/>
            <a:pathLst>
              <a:path w="24026756" h="12843393">
                <a:moveTo>
                  <a:pt x="0" y="0"/>
                </a:moveTo>
                <a:lnTo>
                  <a:pt x="24026756" y="0"/>
                </a:lnTo>
                <a:lnTo>
                  <a:pt x="24026756" y="12843393"/>
                </a:lnTo>
                <a:lnTo>
                  <a:pt x="0" y="1284339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2627237" y="1152329"/>
            <a:ext cx="13033525" cy="7982343"/>
          </a:xfrm>
          <a:custGeom>
            <a:avLst/>
            <a:gdLst/>
            <a:ahLst/>
            <a:cxnLst/>
            <a:rect l="l" t="t" r="r" b="b"/>
            <a:pathLst>
              <a:path w="13033525" h="7982343">
                <a:moveTo>
                  <a:pt x="0" y="0"/>
                </a:moveTo>
                <a:lnTo>
                  <a:pt x="13033526" y="0"/>
                </a:lnTo>
                <a:lnTo>
                  <a:pt x="13033526" y="7982342"/>
                </a:lnTo>
                <a:lnTo>
                  <a:pt x="0" y="798234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TextBox 5"/>
          <p:cNvSpPr txBox="1"/>
          <p:nvPr/>
        </p:nvSpPr>
        <p:spPr>
          <a:xfrm>
            <a:off x="2930205" y="4080996"/>
            <a:ext cx="12427590" cy="1915458"/>
          </a:xfrm>
          <a:prstGeom prst="rect">
            <a:avLst/>
          </a:prstGeom>
        </p:spPr>
        <p:txBody>
          <a:bodyPr lIns="0" tIns="0" rIns="0" bIns="0" rtlCol="0" anchor="t">
            <a:spAutoFit/>
          </a:bodyPr>
          <a:lstStyle/>
          <a:p>
            <a:pPr marL="0" lvl="0" indent="0" algn="ctr">
              <a:lnSpc>
                <a:spcPts val="15698"/>
              </a:lnSpc>
              <a:spcBef>
                <a:spcPct val="0"/>
              </a:spcBef>
            </a:pPr>
            <a:r>
              <a:rPr lang="en-US" sz="11213">
                <a:solidFill>
                  <a:srgbClr val="FEF9EF"/>
                </a:solidFill>
                <a:latin typeface="Aristotelica Pro Bold"/>
              </a:rPr>
              <a:t>Target Audience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a:off x="-298219" y="5711754"/>
            <a:ext cx="5214750" cy="3193758"/>
          </a:xfrm>
          <a:custGeom>
            <a:avLst/>
            <a:gdLst/>
            <a:ahLst/>
            <a:cxnLst/>
            <a:rect l="l" t="t" r="r" b="b"/>
            <a:pathLst>
              <a:path w="5214750" h="3193758">
                <a:moveTo>
                  <a:pt x="0" y="0"/>
                </a:moveTo>
                <a:lnTo>
                  <a:pt x="5214750" y="0"/>
                </a:lnTo>
                <a:lnTo>
                  <a:pt x="5214750" y="3193758"/>
                </a:lnTo>
                <a:lnTo>
                  <a:pt x="0" y="319375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5554606" y="7832787"/>
            <a:ext cx="5033846" cy="3082963"/>
          </a:xfrm>
          <a:custGeom>
            <a:avLst/>
            <a:gdLst/>
            <a:ahLst/>
            <a:cxnLst/>
            <a:rect l="l" t="t" r="r" b="b"/>
            <a:pathLst>
              <a:path w="5033846" h="3082963">
                <a:moveTo>
                  <a:pt x="0" y="0"/>
                </a:moveTo>
                <a:lnTo>
                  <a:pt x="5033845" y="0"/>
                </a:lnTo>
                <a:lnTo>
                  <a:pt x="5033845" y="3082964"/>
                </a:lnTo>
                <a:lnTo>
                  <a:pt x="0" y="30829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4769038" y="2362319"/>
            <a:ext cx="5033846" cy="3082963"/>
          </a:xfrm>
          <a:custGeom>
            <a:avLst/>
            <a:gdLst/>
            <a:ahLst/>
            <a:cxnLst/>
            <a:rect l="l" t="t" r="r" b="b"/>
            <a:pathLst>
              <a:path w="5033846" h="3082963">
                <a:moveTo>
                  <a:pt x="0" y="0"/>
                </a:moveTo>
                <a:lnTo>
                  <a:pt x="5033845" y="0"/>
                </a:lnTo>
                <a:lnTo>
                  <a:pt x="5033845" y="3082963"/>
                </a:lnTo>
                <a:lnTo>
                  <a:pt x="0" y="308296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a:off x="11842455" y="2060537"/>
            <a:ext cx="5033846" cy="3082963"/>
          </a:xfrm>
          <a:custGeom>
            <a:avLst/>
            <a:gdLst/>
            <a:ahLst/>
            <a:cxnLst/>
            <a:rect l="l" t="t" r="r" b="b"/>
            <a:pathLst>
              <a:path w="5033846" h="3082963">
                <a:moveTo>
                  <a:pt x="0" y="0"/>
                </a:moveTo>
                <a:lnTo>
                  <a:pt x="5033846" y="0"/>
                </a:lnTo>
                <a:lnTo>
                  <a:pt x="5033846" y="3082963"/>
                </a:lnTo>
                <a:lnTo>
                  <a:pt x="0" y="308296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10372058" y="5822548"/>
            <a:ext cx="5033846" cy="3082963"/>
          </a:xfrm>
          <a:custGeom>
            <a:avLst/>
            <a:gdLst/>
            <a:ahLst/>
            <a:cxnLst/>
            <a:rect l="l" t="t" r="r" b="b"/>
            <a:pathLst>
              <a:path w="5033846" h="3082963">
                <a:moveTo>
                  <a:pt x="0" y="0"/>
                </a:moveTo>
                <a:lnTo>
                  <a:pt x="5033845" y="0"/>
                </a:lnTo>
                <a:lnTo>
                  <a:pt x="5033845" y="3082964"/>
                </a:lnTo>
                <a:lnTo>
                  <a:pt x="0" y="308296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7" name="TextBox 7"/>
          <p:cNvSpPr txBox="1"/>
          <p:nvPr/>
        </p:nvSpPr>
        <p:spPr>
          <a:xfrm>
            <a:off x="3393126" y="139769"/>
            <a:ext cx="13287110" cy="1593421"/>
          </a:xfrm>
          <a:prstGeom prst="rect">
            <a:avLst/>
          </a:prstGeom>
        </p:spPr>
        <p:txBody>
          <a:bodyPr lIns="0" tIns="0" rIns="0" bIns="0" rtlCol="0" anchor="t">
            <a:spAutoFit/>
          </a:bodyPr>
          <a:lstStyle/>
          <a:p>
            <a:pPr marL="0" lvl="0" indent="0" algn="ctr">
              <a:lnSpc>
                <a:spcPts val="12948"/>
              </a:lnSpc>
              <a:spcBef>
                <a:spcPct val="0"/>
              </a:spcBef>
            </a:pPr>
            <a:r>
              <a:rPr lang="en-US" sz="9249">
                <a:solidFill>
                  <a:srgbClr val="82331A"/>
                </a:solidFill>
                <a:latin typeface="Aristotelica Pro Bold"/>
              </a:rPr>
              <a:t>Target Audience</a:t>
            </a:r>
          </a:p>
        </p:txBody>
      </p:sp>
      <p:sp>
        <p:nvSpPr>
          <p:cNvPr id="8" name="Freeform 8"/>
          <p:cNvSpPr/>
          <p:nvPr/>
        </p:nvSpPr>
        <p:spPr>
          <a:xfrm>
            <a:off x="15953451" y="7943456"/>
            <a:ext cx="5033846" cy="3082963"/>
          </a:xfrm>
          <a:custGeom>
            <a:avLst/>
            <a:gdLst/>
            <a:ahLst/>
            <a:cxnLst/>
            <a:rect l="l" t="t" r="r" b="b"/>
            <a:pathLst>
              <a:path w="5033846" h="3082963">
                <a:moveTo>
                  <a:pt x="0" y="0"/>
                </a:moveTo>
                <a:lnTo>
                  <a:pt x="5033846" y="0"/>
                </a:lnTo>
                <a:lnTo>
                  <a:pt x="5033846" y="3082964"/>
                </a:lnTo>
                <a:lnTo>
                  <a:pt x="0" y="308296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9" name="Freeform 9"/>
          <p:cNvSpPr/>
          <p:nvPr/>
        </p:nvSpPr>
        <p:spPr>
          <a:xfrm>
            <a:off x="-3142060" y="-290653"/>
            <a:ext cx="5033846" cy="3082963"/>
          </a:xfrm>
          <a:custGeom>
            <a:avLst/>
            <a:gdLst/>
            <a:ahLst/>
            <a:cxnLst/>
            <a:rect l="l" t="t" r="r" b="b"/>
            <a:pathLst>
              <a:path w="5033846" h="3082963">
                <a:moveTo>
                  <a:pt x="0" y="0"/>
                </a:moveTo>
                <a:lnTo>
                  <a:pt x="5033846" y="0"/>
                </a:lnTo>
                <a:lnTo>
                  <a:pt x="5033846" y="3082964"/>
                </a:lnTo>
                <a:lnTo>
                  <a:pt x="0" y="308296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TextBox 10"/>
          <p:cNvSpPr txBox="1"/>
          <p:nvPr/>
        </p:nvSpPr>
        <p:spPr>
          <a:xfrm>
            <a:off x="4158365" y="3554393"/>
            <a:ext cx="6213693" cy="480314"/>
          </a:xfrm>
          <a:prstGeom prst="rect">
            <a:avLst/>
          </a:prstGeom>
        </p:spPr>
        <p:txBody>
          <a:bodyPr lIns="0" tIns="0" rIns="0" bIns="0" rtlCol="0" anchor="t">
            <a:spAutoFit/>
          </a:bodyPr>
          <a:lstStyle/>
          <a:p>
            <a:pPr marL="0" lvl="0" indent="0" algn="ctr">
              <a:lnSpc>
                <a:spcPts val="3975"/>
              </a:lnSpc>
              <a:spcBef>
                <a:spcPct val="0"/>
              </a:spcBef>
            </a:pPr>
            <a:r>
              <a:rPr lang="en-US" sz="2839">
                <a:solidFill>
                  <a:srgbClr val="2B0D03"/>
                </a:solidFill>
                <a:latin typeface="Nunito Bold"/>
              </a:rPr>
              <a:t>Project Manager</a:t>
            </a:r>
          </a:p>
        </p:txBody>
      </p:sp>
      <p:sp>
        <p:nvSpPr>
          <p:cNvPr id="11" name="TextBox 11"/>
          <p:cNvSpPr txBox="1"/>
          <p:nvPr/>
        </p:nvSpPr>
        <p:spPr>
          <a:xfrm>
            <a:off x="11385676" y="3423487"/>
            <a:ext cx="6213693" cy="480314"/>
          </a:xfrm>
          <a:prstGeom prst="rect">
            <a:avLst/>
          </a:prstGeom>
        </p:spPr>
        <p:txBody>
          <a:bodyPr lIns="0" tIns="0" rIns="0" bIns="0" rtlCol="0" anchor="t">
            <a:spAutoFit/>
          </a:bodyPr>
          <a:lstStyle/>
          <a:p>
            <a:pPr marL="0" lvl="0" indent="0" algn="ctr">
              <a:lnSpc>
                <a:spcPts val="3975"/>
              </a:lnSpc>
              <a:spcBef>
                <a:spcPct val="0"/>
              </a:spcBef>
            </a:pPr>
            <a:r>
              <a:rPr lang="en-US" sz="2839">
                <a:solidFill>
                  <a:srgbClr val="2B0D03"/>
                </a:solidFill>
                <a:latin typeface="Nunito Bold"/>
              </a:rPr>
              <a:t>Executive Director</a:t>
            </a:r>
          </a:p>
        </p:txBody>
      </p:sp>
      <p:sp>
        <p:nvSpPr>
          <p:cNvPr id="12" name="TextBox 12"/>
          <p:cNvSpPr txBox="1"/>
          <p:nvPr/>
        </p:nvSpPr>
        <p:spPr>
          <a:xfrm>
            <a:off x="166109" y="6792251"/>
            <a:ext cx="4286094" cy="985139"/>
          </a:xfrm>
          <a:prstGeom prst="rect">
            <a:avLst/>
          </a:prstGeom>
        </p:spPr>
        <p:txBody>
          <a:bodyPr lIns="0" tIns="0" rIns="0" bIns="0" rtlCol="0" anchor="t">
            <a:spAutoFit/>
          </a:bodyPr>
          <a:lstStyle/>
          <a:p>
            <a:pPr marL="0" lvl="0" indent="0" algn="ctr">
              <a:lnSpc>
                <a:spcPts val="3975"/>
              </a:lnSpc>
              <a:spcBef>
                <a:spcPct val="0"/>
              </a:spcBef>
            </a:pPr>
            <a:r>
              <a:rPr lang="en-US" sz="2839">
                <a:solidFill>
                  <a:srgbClr val="2B0D03"/>
                </a:solidFill>
                <a:latin typeface="Nunito Bold"/>
              </a:rPr>
              <a:t>Customer Success Manager</a:t>
            </a:r>
          </a:p>
        </p:txBody>
      </p:sp>
      <p:sp>
        <p:nvSpPr>
          <p:cNvPr id="13" name="TextBox 13"/>
          <p:cNvSpPr txBox="1"/>
          <p:nvPr/>
        </p:nvSpPr>
        <p:spPr>
          <a:xfrm>
            <a:off x="10745933" y="6847648"/>
            <a:ext cx="4286094" cy="985139"/>
          </a:xfrm>
          <a:prstGeom prst="rect">
            <a:avLst/>
          </a:prstGeom>
        </p:spPr>
        <p:txBody>
          <a:bodyPr lIns="0" tIns="0" rIns="0" bIns="0" rtlCol="0" anchor="t">
            <a:spAutoFit/>
          </a:bodyPr>
          <a:lstStyle/>
          <a:p>
            <a:pPr marL="0" lvl="0" indent="0" algn="ctr">
              <a:lnSpc>
                <a:spcPts val="3975"/>
              </a:lnSpc>
              <a:spcBef>
                <a:spcPct val="0"/>
              </a:spcBef>
            </a:pPr>
            <a:r>
              <a:rPr lang="en-US" sz="2839">
                <a:solidFill>
                  <a:srgbClr val="2B0D03"/>
                </a:solidFill>
                <a:latin typeface="Nunito Bold"/>
              </a:rPr>
              <a:t>Human resources manager</a:t>
            </a:r>
          </a:p>
        </p:txBody>
      </p:sp>
      <p:sp>
        <p:nvSpPr>
          <p:cNvPr id="14" name="TextBox 14"/>
          <p:cNvSpPr txBox="1"/>
          <p:nvPr/>
        </p:nvSpPr>
        <p:spPr>
          <a:xfrm>
            <a:off x="6085963" y="9110299"/>
            <a:ext cx="4286094" cy="480314"/>
          </a:xfrm>
          <a:prstGeom prst="rect">
            <a:avLst/>
          </a:prstGeom>
        </p:spPr>
        <p:txBody>
          <a:bodyPr lIns="0" tIns="0" rIns="0" bIns="0" rtlCol="0" anchor="t">
            <a:spAutoFit/>
          </a:bodyPr>
          <a:lstStyle/>
          <a:p>
            <a:pPr marL="0" lvl="0" indent="0" algn="ctr">
              <a:lnSpc>
                <a:spcPts val="3975"/>
              </a:lnSpc>
              <a:spcBef>
                <a:spcPct val="0"/>
              </a:spcBef>
            </a:pPr>
            <a:r>
              <a:rPr lang="en-US" sz="2839">
                <a:solidFill>
                  <a:srgbClr val="2B0D03"/>
                </a:solidFill>
                <a:latin typeface="Nunito Bold"/>
              </a:rPr>
              <a:t>External Consultant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flipV="1">
            <a:off x="15658047" y="-572603"/>
            <a:ext cx="6004570" cy="3209716"/>
          </a:xfrm>
          <a:custGeom>
            <a:avLst/>
            <a:gdLst/>
            <a:ahLst/>
            <a:cxnLst/>
            <a:rect l="l" t="t" r="r" b="b"/>
            <a:pathLst>
              <a:path w="6004570" h="3209716">
                <a:moveTo>
                  <a:pt x="0" y="3209716"/>
                </a:moveTo>
                <a:lnTo>
                  <a:pt x="6004571" y="3209716"/>
                </a:lnTo>
                <a:lnTo>
                  <a:pt x="6004571" y="0"/>
                </a:lnTo>
                <a:lnTo>
                  <a:pt x="0" y="0"/>
                </a:lnTo>
                <a:lnTo>
                  <a:pt x="0" y="3209716"/>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6382306" y="7233224"/>
            <a:ext cx="2405509" cy="4114800"/>
          </a:xfrm>
          <a:custGeom>
            <a:avLst/>
            <a:gdLst/>
            <a:ahLst/>
            <a:cxnLst/>
            <a:rect l="l" t="t" r="r" b="b"/>
            <a:pathLst>
              <a:path w="2405509" h="4114800">
                <a:moveTo>
                  <a:pt x="0" y="0"/>
                </a:moveTo>
                <a:lnTo>
                  <a:pt x="2405509" y="0"/>
                </a:lnTo>
                <a:lnTo>
                  <a:pt x="240550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995166" y="-899677"/>
            <a:ext cx="2887378" cy="3780528"/>
          </a:xfrm>
          <a:custGeom>
            <a:avLst/>
            <a:gdLst/>
            <a:ahLst/>
            <a:cxnLst/>
            <a:rect l="l" t="t" r="r" b="b"/>
            <a:pathLst>
              <a:path w="2887378" h="3780528">
                <a:moveTo>
                  <a:pt x="0" y="0"/>
                </a:moveTo>
                <a:lnTo>
                  <a:pt x="2887378" y="0"/>
                </a:lnTo>
                <a:lnTo>
                  <a:pt x="2887378" y="3780527"/>
                </a:lnTo>
                <a:lnTo>
                  <a:pt x="0" y="378052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5" name="Group 5"/>
          <p:cNvGrpSpPr/>
          <p:nvPr/>
        </p:nvGrpSpPr>
        <p:grpSpPr>
          <a:xfrm>
            <a:off x="191637" y="471675"/>
            <a:ext cx="8250518" cy="2969227"/>
            <a:chOff x="0" y="0"/>
            <a:chExt cx="2172976" cy="782019"/>
          </a:xfrm>
        </p:grpSpPr>
        <p:sp>
          <p:nvSpPr>
            <p:cNvPr id="6" name="Freeform 6"/>
            <p:cNvSpPr/>
            <p:nvPr/>
          </p:nvSpPr>
          <p:spPr>
            <a:xfrm>
              <a:off x="0" y="0"/>
              <a:ext cx="2172976" cy="782019"/>
            </a:xfrm>
            <a:custGeom>
              <a:avLst/>
              <a:gdLst/>
              <a:ahLst/>
              <a:cxnLst/>
              <a:rect l="l" t="t" r="r" b="b"/>
              <a:pathLst>
                <a:path w="2172976" h="782019">
                  <a:moveTo>
                    <a:pt x="36596" y="0"/>
                  </a:moveTo>
                  <a:lnTo>
                    <a:pt x="2136380" y="0"/>
                  </a:lnTo>
                  <a:cubicBezTo>
                    <a:pt x="2146086" y="0"/>
                    <a:pt x="2155394" y="3856"/>
                    <a:pt x="2162257" y="10719"/>
                  </a:cubicBezTo>
                  <a:cubicBezTo>
                    <a:pt x="2169121" y="17582"/>
                    <a:pt x="2172976" y="26890"/>
                    <a:pt x="2172976" y="36596"/>
                  </a:cubicBezTo>
                  <a:lnTo>
                    <a:pt x="2172976" y="745423"/>
                  </a:lnTo>
                  <a:cubicBezTo>
                    <a:pt x="2172976" y="755129"/>
                    <a:pt x="2169121" y="764437"/>
                    <a:pt x="2162257" y="771300"/>
                  </a:cubicBezTo>
                  <a:cubicBezTo>
                    <a:pt x="2155394" y="778163"/>
                    <a:pt x="2146086" y="782019"/>
                    <a:pt x="2136380" y="782019"/>
                  </a:cubicBezTo>
                  <a:lnTo>
                    <a:pt x="36596" y="782019"/>
                  </a:lnTo>
                  <a:cubicBezTo>
                    <a:pt x="26890" y="782019"/>
                    <a:pt x="17582" y="778163"/>
                    <a:pt x="10719" y="771300"/>
                  </a:cubicBezTo>
                  <a:cubicBezTo>
                    <a:pt x="3856" y="764437"/>
                    <a:pt x="0" y="755129"/>
                    <a:pt x="0" y="745423"/>
                  </a:cubicBezTo>
                  <a:lnTo>
                    <a:pt x="0" y="36596"/>
                  </a:lnTo>
                  <a:cubicBezTo>
                    <a:pt x="0" y="26890"/>
                    <a:pt x="3856" y="17582"/>
                    <a:pt x="10719" y="10719"/>
                  </a:cubicBezTo>
                  <a:cubicBezTo>
                    <a:pt x="17582" y="3856"/>
                    <a:pt x="26890" y="0"/>
                    <a:pt x="36596" y="0"/>
                  </a:cubicBezTo>
                  <a:close/>
                </a:path>
              </a:pathLst>
            </a:custGeom>
            <a:solidFill>
              <a:srgbClr val="F4E869"/>
            </a:solidFill>
          </p:spPr>
          <p:txBody>
            <a:bodyPr/>
            <a:lstStyle/>
            <a:p>
              <a:endParaRPr lang="en-US"/>
            </a:p>
          </p:txBody>
        </p:sp>
        <p:sp>
          <p:nvSpPr>
            <p:cNvPr id="7" name="TextBox 7"/>
            <p:cNvSpPr txBox="1"/>
            <p:nvPr/>
          </p:nvSpPr>
          <p:spPr>
            <a:xfrm>
              <a:off x="0" y="-47625"/>
              <a:ext cx="2172976" cy="829644"/>
            </a:xfrm>
            <a:prstGeom prst="rect">
              <a:avLst/>
            </a:prstGeom>
          </p:spPr>
          <p:txBody>
            <a:bodyPr lIns="50800" tIns="50800" rIns="50800" bIns="50800" rtlCol="0" anchor="ctr"/>
            <a:lstStyle/>
            <a:p>
              <a:pPr algn="ctr">
                <a:lnSpc>
                  <a:spcPts val="3693"/>
                </a:lnSpc>
              </a:pPr>
              <a:endParaRPr/>
            </a:p>
          </p:txBody>
        </p:sp>
      </p:grpSp>
      <p:grpSp>
        <p:nvGrpSpPr>
          <p:cNvPr id="8" name="Group 8"/>
          <p:cNvGrpSpPr/>
          <p:nvPr/>
        </p:nvGrpSpPr>
        <p:grpSpPr>
          <a:xfrm>
            <a:off x="9334542" y="599200"/>
            <a:ext cx="8250518" cy="2969227"/>
            <a:chOff x="0" y="0"/>
            <a:chExt cx="2172976" cy="782019"/>
          </a:xfrm>
        </p:grpSpPr>
        <p:sp>
          <p:nvSpPr>
            <p:cNvPr id="9" name="Freeform 9"/>
            <p:cNvSpPr/>
            <p:nvPr/>
          </p:nvSpPr>
          <p:spPr>
            <a:xfrm>
              <a:off x="0" y="0"/>
              <a:ext cx="2172976" cy="782019"/>
            </a:xfrm>
            <a:custGeom>
              <a:avLst/>
              <a:gdLst/>
              <a:ahLst/>
              <a:cxnLst/>
              <a:rect l="l" t="t" r="r" b="b"/>
              <a:pathLst>
                <a:path w="2172976" h="782019">
                  <a:moveTo>
                    <a:pt x="36596" y="0"/>
                  </a:moveTo>
                  <a:lnTo>
                    <a:pt x="2136380" y="0"/>
                  </a:lnTo>
                  <a:cubicBezTo>
                    <a:pt x="2146086" y="0"/>
                    <a:pt x="2155394" y="3856"/>
                    <a:pt x="2162257" y="10719"/>
                  </a:cubicBezTo>
                  <a:cubicBezTo>
                    <a:pt x="2169121" y="17582"/>
                    <a:pt x="2172976" y="26890"/>
                    <a:pt x="2172976" y="36596"/>
                  </a:cubicBezTo>
                  <a:lnTo>
                    <a:pt x="2172976" y="745423"/>
                  </a:lnTo>
                  <a:cubicBezTo>
                    <a:pt x="2172976" y="755129"/>
                    <a:pt x="2169121" y="764437"/>
                    <a:pt x="2162257" y="771300"/>
                  </a:cubicBezTo>
                  <a:cubicBezTo>
                    <a:pt x="2155394" y="778163"/>
                    <a:pt x="2146086" y="782019"/>
                    <a:pt x="2136380" y="782019"/>
                  </a:cubicBezTo>
                  <a:lnTo>
                    <a:pt x="36596" y="782019"/>
                  </a:lnTo>
                  <a:cubicBezTo>
                    <a:pt x="26890" y="782019"/>
                    <a:pt x="17582" y="778163"/>
                    <a:pt x="10719" y="771300"/>
                  </a:cubicBezTo>
                  <a:cubicBezTo>
                    <a:pt x="3856" y="764437"/>
                    <a:pt x="0" y="755129"/>
                    <a:pt x="0" y="745423"/>
                  </a:cubicBezTo>
                  <a:lnTo>
                    <a:pt x="0" y="36596"/>
                  </a:lnTo>
                  <a:cubicBezTo>
                    <a:pt x="0" y="26890"/>
                    <a:pt x="3856" y="17582"/>
                    <a:pt x="10719" y="10719"/>
                  </a:cubicBezTo>
                  <a:cubicBezTo>
                    <a:pt x="17582" y="3856"/>
                    <a:pt x="26890" y="0"/>
                    <a:pt x="36596" y="0"/>
                  </a:cubicBezTo>
                  <a:close/>
                </a:path>
              </a:pathLst>
            </a:custGeom>
            <a:solidFill>
              <a:srgbClr val="FF865E"/>
            </a:solidFill>
          </p:spPr>
          <p:txBody>
            <a:bodyPr/>
            <a:lstStyle/>
            <a:p>
              <a:endParaRPr lang="en-US"/>
            </a:p>
          </p:txBody>
        </p:sp>
        <p:sp>
          <p:nvSpPr>
            <p:cNvPr id="10" name="TextBox 10"/>
            <p:cNvSpPr txBox="1"/>
            <p:nvPr/>
          </p:nvSpPr>
          <p:spPr>
            <a:xfrm>
              <a:off x="0" y="-47625"/>
              <a:ext cx="2172976" cy="829644"/>
            </a:xfrm>
            <a:prstGeom prst="rect">
              <a:avLst/>
            </a:prstGeom>
          </p:spPr>
          <p:txBody>
            <a:bodyPr lIns="50800" tIns="50800" rIns="50800" bIns="50800" rtlCol="0" anchor="ctr"/>
            <a:lstStyle/>
            <a:p>
              <a:pPr algn="ctr">
                <a:lnSpc>
                  <a:spcPts val="3693"/>
                </a:lnSpc>
              </a:pPr>
              <a:endParaRPr/>
            </a:p>
          </p:txBody>
        </p:sp>
      </p:grpSp>
      <p:grpSp>
        <p:nvGrpSpPr>
          <p:cNvPr id="11" name="Group 11"/>
          <p:cNvGrpSpPr/>
          <p:nvPr/>
        </p:nvGrpSpPr>
        <p:grpSpPr>
          <a:xfrm>
            <a:off x="4316896" y="3720827"/>
            <a:ext cx="8250518" cy="2969227"/>
            <a:chOff x="0" y="0"/>
            <a:chExt cx="2172976" cy="782019"/>
          </a:xfrm>
        </p:grpSpPr>
        <p:sp>
          <p:nvSpPr>
            <p:cNvPr id="12" name="Freeform 12"/>
            <p:cNvSpPr/>
            <p:nvPr/>
          </p:nvSpPr>
          <p:spPr>
            <a:xfrm>
              <a:off x="0" y="0"/>
              <a:ext cx="2172976" cy="782019"/>
            </a:xfrm>
            <a:custGeom>
              <a:avLst/>
              <a:gdLst/>
              <a:ahLst/>
              <a:cxnLst/>
              <a:rect l="l" t="t" r="r" b="b"/>
              <a:pathLst>
                <a:path w="2172976" h="782019">
                  <a:moveTo>
                    <a:pt x="36596" y="0"/>
                  </a:moveTo>
                  <a:lnTo>
                    <a:pt x="2136380" y="0"/>
                  </a:lnTo>
                  <a:cubicBezTo>
                    <a:pt x="2146086" y="0"/>
                    <a:pt x="2155394" y="3856"/>
                    <a:pt x="2162257" y="10719"/>
                  </a:cubicBezTo>
                  <a:cubicBezTo>
                    <a:pt x="2169121" y="17582"/>
                    <a:pt x="2172976" y="26890"/>
                    <a:pt x="2172976" y="36596"/>
                  </a:cubicBezTo>
                  <a:lnTo>
                    <a:pt x="2172976" y="745423"/>
                  </a:lnTo>
                  <a:cubicBezTo>
                    <a:pt x="2172976" y="755129"/>
                    <a:pt x="2169121" y="764437"/>
                    <a:pt x="2162257" y="771300"/>
                  </a:cubicBezTo>
                  <a:cubicBezTo>
                    <a:pt x="2155394" y="778163"/>
                    <a:pt x="2146086" y="782019"/>
                    <a:pt x="2136380" y="782019"/>
                  </a:cubicBezTo>
                  <a:lnTo>
                    <a:pt x="36596" y="782019"/>
                  </a:lnTo>
                  <a:cubicBezTo>
                    <a:pt x="26890" y="782019"/>
                    <a:pt x="17582" y="778163"/>
                    <a:pt x="10719" y="771300"/>
                  </a:cubicBezTo>
                  <a:cubicBezTo>
                    <a:pt x="3856" y="764437"/>
                    <a:pt x="0" y="755129"/>
                    <a:pt x="0" y="745423"/>
                  </a:cubicBezTo>
                  <a:lnTo>
                    <a:pt x="0" y="36596"/>
                  </a:lnTo>
                  <a:cubicBezTo>
                    <a:pt x="0" y="26890"/>
                    <a:pt x="3856" y="17582"/>
                    <a:pt x="10719" y="10719"/>
                  </a:cubicBezTo>
                  <a:cubicBezTo>
                    <a:pt x="17582" y="3856"/>
                    <a:pt x="26890" y="0"/>
                    <a:pt x="36596" y="0"/>
                  </a:cubicBezTo>
                  <a:close/>
                </a:path>
              </a:pathLst>
            </a:custGeom>
            <a:solidFill>
              <a:srgbClr val="A2D2FF"/>
            </a:solidFill>
          </p:spPr>
          <p:txBody>
            <a:bodyPr/>
            <a:lstStyle/>
            <a:p>
              <a:endParaRPr lang="en-US"/>
            </a:p>
          </p:txBody>
        </p:sp>
        <p:sp>
          <p:nvSpPr>
            <p:cNvPr id="13" name="TextBox 13"/>
            <p:cNvSpPr txBox="1"/>
            <p:nvPr/>
          </p:nvSpPr>
          <p:spPr>
            <a:xfrm>
              <a:off x="0" y="-47625"/>
              <a:ext cx="2172976" cy="829644"/>
            </a:xfrm>
            <a:prstGeom prst="rect">
              <a:avLst/>
            </a:prstGeom>
          </p:spPr>
          <p:txBody>
            <a:bodyPr lIns="50800" tIns="50800" rIns="50800" bIns="50800" rtlCol="0" anchor="ctr"/>
            <a:lstStyle/>
            <a:p>
              <a:pPr algn="ctr">
                <a:lnSpc>
                  <a:spcPts val="3693"/>
                </a:lnSpc>
              </a:pPr>
              <a:endParaRPr/>
            </a:p>
          </p:txBody>
        </p:sp>
      </p:grpSp>
      <p:sp>
        <p:nvSpPr>
          <p:cNvPr id="14" name="TextBox 14"/>
          <p:cNvSpPr txBox="1"/>
          <p:nvPr/>
        </p:nvSpPr>
        <p:spPr>
          <a:xfrm>
            <a:off x="660326" y="1298329"/>
            <a:ext cx="7494338" cy="1847507"/>
          </a:xfrm>
          <a:prstGeom prst="rect">
            <a:avLst/>
          </a:prstGeom>
        </p:spPr>
        <p:txBody>
          <a:bodyPr lIns="0" tIns="0" rIns="0" bIns="0" rtlCol="0" anchor="t">
            <a:spAutoFit/>
          </a:bodyPr>
          <a:lstStyle/>
          <a:p>
            <a:pPr marL="569654" lvl="1" indent="-284827">
              <a:lnSpc>
                <a:spcPts val="3693"/>
              </a:lnSpc>
              <a:buFont typeface="Arial"/>
              <a:buChar char="•"/>
            </a:pPr>
            <a:r>
              <a:rPr lang="en-US" sz="2638">
                <a:solidFill>
                  <a:srgbClr val="000000"/>
                </a:solidFill>
                <a:latin typeface="Nunito"/>
              </a:rPr>
              <a:t>Apply Prosci’s model for strategic changes in company workflows and processes.</a:t>
            </a:r>
          </a:p>
          <a:p>
            <a:pPr marL="569654" lvl="1" indent="-284827">
              <a:lnSpc>
                <a:spcPts val="3693"/>
              </a:lnSpc>
              <a:buFont typeface="Arial"/>
              <a:buChar char="•"/>
            </a:pPr>
            <a:r>
              <a:rPr lang="en-US" sz="2638">
                <a:solidFill>
                  <a:srgbClr val="000000"/>
                </a:solidFill>
                <a:latin typeface="Nunito"/>
              </a:rPr>
              <a:t>Establish clear, targeted goals to effectively navigate and implement these changes.</a:t>
            </a:r>
          </a:p>
        </p:txBody>
      </p:sp>
      <p:sp>
        <p:nvSpPr>
          <p:cNvPr id="15" name="TextBox 15"/>
          <p:cNvSpPr txBox="1"/>
          <p:nvPr/>
        </p:nvSpPr>
        <p:spPr>
          <a:xfrm>
            <a:off x="9803231" y="1454555"/>
            <a:ext cx="7494338" cy="1847507"/>
          </a:xfrm>
          <a:prstGeom prst="rect">
            <a:avLst/>
          </a:prstGeom>
        </p:spPr>
        <p:txBody>
          <a:bodyPr lIns="0" tIns="0" rIns="0" bIns="0" rtlCol="0" anchor="t">
            <a:spAutoFit/>
          </a:bodyPr>
          <a:lstStyle/>
          <a:p>
            <a:pPr marL="569654" lvl="1" indent="-284827">
              <a:lnSpc>
                <a:spcPts val="3693"/>
              </a:lnSpc>
              <a:buFont typeface="Arial"/>
              <a:buChar char="•"/>
            </a:pPr>
            <a:r>
              <a:rPr lang="en-US" sz="2638">
                <a:solidFill>
                  <a:srgbClr val="000000"/>
                </a:solidFill>
                <a:latin typeface="Nunito"/>
              </a:rPr>
              <a:t>Executives to involve employees in key decisions.</a:t>
            </a:r>
          </a:p>
          <a:p>
            <a:pPr marL="569654" lvl="1" indent="-284827">
              <a:lnSpc>
                <a:spcPts val="3693"/>
              </a:lnSpc>
              <a:buFont typeface="Arial"/>
              <a:buChar char="•"/>
            </a:pPr>
            <a:r>
              <a:rPr lang="en-US" sz="2638">
                <a:solidFill>
                  <a:srgbClr val="000000"/>
                </a:solidFill>
                <a:latin typeface="Nunito"/>
              </a:rPr>
              <a:t>Use stakeholder feedback for financial choices.</a:t>
            </a:r>
          </a:p>
        </p:txBody>
      </p:sp>
      <p:sp>
        <p:nvSpPr>
          <p:cNvPr id="16" name="TextBox 16"/>
          <p:cNvSpPr txBox="1"/>
          <p:nvPr/>
        </p:nvSpPr>
        <p:spPr>
          <a:xfrm>
            <a:off x="4694986" y="4587688"/>
            <a:ext cx="7494338" cy="1847507"/>
          </a:xfrm>
          <a:prstGeom prst="rect">
            <a:avLst/>
          </a:prstGeom>
        </p:spPr>
        <p:txBody>
          <a:bodyPr lIns="0" tIns="0" rIns="0" bIns="0" rtlCol="0" anchor="t">
            <a:spAutoFit/>
          </a:bodyPr>
          <a:lstStyle/>
          <a:p>
            <a:pPr marL="569654" lvl="1" indent="-284827">
              <a:lnSpc>
                <a:spcPts val="3693"/>
              </a:lnSpc>
              <a:buFont typeface="Arial"/>
              <a:buChar char="•"/>
            </a:pPr>
            <a:r>
              <a:rPr lang="en-US" sz="2638">
                <a:solidFill>
                  <a:srgbClr val="000000"/>
                </a:solidFill>
                <a:latin typeface="Nunito"/>
              </a:rPr>
              <a:t>HR to implement new workplace rules for a healthier environment.</a:t>
            </a:r>
          </a:p>
          <a:p>
            <a:pPr marL="569654" lvl="1" indent="-284827">
              <a:lnSpc>
                <a:spcPts val="3693"/>
              </a:lnSpc>
              <a:buFont typeface="Arial"/>
              <a:buChar char="•"/>
            </a:pPr>
            <a:r>
              <a:rPr lang="en-US" sz="2638">
                <a:solidFill>
                  <a:srgbClr val="000000"/>
                </a:solidFill>
                <a:latin typeface="Nunito"/>
              </a:rPr>
              <a:t>Offer training to enhance employee skills and awareness.</a:t>
            </a:r>
          </a:p>
        </p:txBody>
      </p:sp>
      <p:sp>
        <p:nvSpPr>
          <p:cNvPr id="17" name="TextBox 17"/>
          <p:cNvSpPr txBox="1"/>
          <p:nvPr/>
        </p:nvSpPr>
        <p:spPr>
          <a:xfrm>
            <a:off x="660326" y="688568"/>
            <a:ext cx="6174866" cy="529882"/>
          </a:xfrm>
          <a:prstGeom prst="rect">
            <a:avLst/>
          </a:prstGeom>
        </p:spPr>
        <p:txBody>
          <a:bodyPr lIns="0" tIns="0" rIns="0" bIns="0" rtlCol="0" anchor="t">
            <a:spAutoFit/>
          </a:bodyPr>
          <a:lstStyle/>
          <a:p>
            <a:pPr marL="0" lvl="0" indent="0">
              <a:lnSpc>
                <a:spcPts val="4393"/>
              </a:lnSpc>
              <a:spcBef>
                <a:spcPct val="0"/>
              </a:spcBef>
            </a:pPr>
            <a:r>
              <a:rPr lang="en-US" sz="3138">
                <a:solidFill>
                  <a:srgbClr val="000000"/>
                </a:solidFill>
                <a:latin typeface="Nunito Bold"/>
              </a:rPr>
              <a:t>Project Manager</a:t>
            </a:r>
          </a:p>
        </p:txBody>
      </p:sp>
      <p:sp>
        <p:nvSpPr>
          <p:cNvPr id="18" name="TextBox 18"/>
          <p:cNvSpPr txBox="1"/>
          <p:nvPr/>
        </p:nvSpPr>
        <p:spPr>
          <a:xfrm>
            <a:off x="9803231" y="816094"/>
            <a:ext cx="6174866" cy="529882"/>
          </a:xfrm>
          <a:prstGeom prst="rect">
            <a:avLst/>
          </a:prstGeom>
        </p:spPr>
        <p:txBody>
          <a:bodyPr lIns="0" tIns="0" rIns="0" bIns="0" rtlCol="0" anchor="t">
            <a:spAutoFit/>
          </a:bodyPr>
          <a:lstStyle/>
          <a:p>
            <a:pPr marL="0" lvl="0" indent="0">
              <a:lnSpc>
                <a:spcPts val="4393"/>
              </a:lnSpc>
              <a:spcBef>
                <a:spcPct val="0"/>
              </a:spcBef>
            </a:pPr>
            <a:r>
              <a:rPr lang="en-US" sz="3138">
                <a:solidFill>
                  <a:srgbClr val="000000"/>
                </a:solidFill>
                <a:latin typeface="Nunito Bold"/>
              </a:rPr>
              <a:t>Executive Director</a:t>
            </a:r>
          </a:p>
        </p:txBody>
      </p:sp>
      <p:sp>
        <p:nvSpPr>
          <p:cNvPr id="19" name="TextBox 19"/>
          <p:cNvSpPr txBox="1"/>
          <p:nvPr/>
        </p:nvSpPr>
        <p:spPr>
          <a:xfrm>
            <a:off x="4694986" y="3953031"/>
            <a:ext cx="7074129" cy="529882"/>
          </a:xfrm>
          <a:prstGeom prst="rect">
            <a:avLst/>
          </a:prstGeom>
        </p:spPr>
        <p:txBody>
          <a:bodyPr lIns="0" tIns="0" rIns="0" bIns="0" rtlCol="0" anchor="t">
            <a:spAutoFit/>
          </a:bodyPr>
          <a:lstStyle/>
          <a:p>
            <a:pPr marL="0" lvl="0" indent="0">
              <a:lnSpc>
                <a:spcPts val="4393"/>
              </a:lnSpc>
              <a:spcBef>
                <a:spcPct val="0"/>
              </a:spcBef>
            </a:pPr>
            <a:r>
              <a:rPr lang="en-US" sz="3138">
                <a:solidFill>
                  <a:srgbClr val="000000"/>
                </a:solidFill>
                <a:latin typeface="Nunito Bold"/>
              </a:rPr>
              <a:t>Human Rescource Manager</a:t>
            </a:r>
          </a:p>
        </p:txBody>
      </p:sp>
      <p:grpSp>
        <p:nvGrpSpPr>
          <p:cNvPr id="20" name="Group 20"/>
          <p:cNvGrpSpPr/>
          <p:nvPr/>
        </p:nvGrpSpPr>
        <p:grpSpPr>
          <a:xfrm>
            <a:off x="191637" y="7080580"/>
            <a:ext cx="8250518" cy="2969227"/>
            <a:chOff x="0" y="0"/>
            <a:chExt cx="2172976" cy="782019"/>
          </a:xfrm>
        </p:grpSpPr>
        <p:sp>
          <p:nvSpPr>
            <p:cNvPr id="21" name="Freeform 21"/>
            <p:cNvSpPr/>
            <p:nvPr/>
          </p:nvSpPr>
          <p:spPr>
            <a:xfrm>
              <a:off x="0" y="0"/>
              <a:ext cx="2172976" cy="782019"/>
            </a:xfrm>
            <a:custGeom>
              <a:avLst/>
              <a:gdLst/>
              <a:ahLst/>
              <a:cxnLst/>
              <a:rect l="l" t="t" r="r" b="b"/>
              <a:pathLst>
                <a:path w="2172976" h="782019">
                  <a:moveTo>
                    <a:pt x="36596" y="0"/>
                  </a:moveTo>
                  <a:lnTo>
                    <a:pt x="2136380" y="0"/>
                  </a:lnTo>
                  <a:cubicBezTo>
                    <a:pt x="2146086" y="0"/>
                    <a:pt x="2155394" y="3856"/>
                    <a:pt x="2162257" y="10719"/>
                  </a:cubicBezTo>
                  <a:cubicBezTo>
                    <a:pt x="2169121" y="17582"/>
                    <a:pt x="2172976" y="26890"/>
                    <a:pt x="2172976" y="36596"/>
                  </a:cubicBezTo>
                  <a:lnTo>
                    <a:pt x="2172976" y="745423"/>
                  </a:lnTo>
                  <a:cubicBezTo>
                    <a:pt x="2172976" y="755129"/>
                    <a:pt x="2169121" y="764437"/>
                    <a:pt x="2162257" y="771300"/>
                  </a:cubicBezTo>
                  <a:cubicBezTo>
                    <a:pt x="2155394" y="778163"/>
                    <a:pt x="2146086" y="782019"/>
                    <a:pt x="2136380" y="782019"/>
                  </a:cubicBezTo>
                  <a:lnTo>
                    <a:pt x="36596" y="782019"/>
                  </a:lnTo>
                  <a:cubicBezTo>
                    <a:pt x="26890" y="782019"/>
                    <a:pt x="17582" y="778163"/>
                    <a:pt x="10719" y="771300"/>
                  </a:cubicBezTo>
                  <a:cubicBezTo>
                    <a:pt x="3856" y="764437"/>
                    <a:pt x="0" y="755129"/>
                    <a:pt x="0" y="745423"/>
                  </a:cubicBezTo>
                  <a:lnTo>
                    <a:pt x="0" y="36596"/>
                  </a:lnTo>
                  <a:cubicBezTo>
                    <a:pt x="0" y="26890"/>
                    <a:pt x="3856" y="17582"/>
                    <a:pt x="10719" y="10719"/>
                  </a:cubicBezTo>
                  <a:cubicBezTo>
                    <a:pt x="17582" y="3856"/>
                    <a:pt x="26890" y="0"/>
                    <a:pt x="36596" y="0"/>
                  </a:cubicBezTo>
                  <a:close/>
                </a:path>
              </a:pathLst>
            </a:custGeom>
            <a:solidFill>
              <a:srgbClr val="F4E869"/>
            </a:solidFill>
          </p:spPr>
          <p:txBody>
            <a:bodyPr/>
            <a:lstStyle/>
            <a:p>
              <a:endParaRPr lang="en-US"/>
            </a:p>
          </p:txBody>
        </p:sp>
        <p:sp>
          <p:nvSpPr>
            <p:cNvPr id="22" name="TextBox 22"/>
            <p:cNvSpPr txBox="1"/>
            <p:nvPr/>
          </p:nvSpPr>
          <p:spPr>
            <a:xfrm>
              <a:off x="0" y="-47625"/>
              <a:ext cx="2172976" cy="829644"/>
            </a:xfrm>
            <a:prstGeom prst="rect">
              <a:avLst/>
            </a:prstGeom>
          </p:spPr>
          <p:txBody>
            <a:bodyPr lIns="50800" tIns="50800" rIns="50800" bIns="50800" rtlCol="0" anchor="ctr"/>
            <a:lstStyle/>
            <a:p>
              <a:pPr algn="ctr">
                <a:lnSpc>
                  <a:spcPts val="3693"/>
                </a:lnSpc>
              </a:pPr>
              <a:endParaRPr/>
            </a:p>
          </p:txBody>
        </p:sp>
      </p:grpSp>
      <p:sp>
        <p:nvSpPr>
          <p:cNvPr id="23" name="TextBox 23"/>
          <p:cNvSpPr txBox="1"/>
          <p:nvPr/>
        </p:nvSpPr>
        <p:spPr>
          <a:xfrm>
            <a:off x="660326" y="7935935"/>
            <a:ext cx="7494338" cy="1847507"/>
          </a:xfrm>
          <a:prstGeom prst="rect">
            <a:avLst/>
          </a:prstGeom>
        </p:spPr>
        <p:txBody>
          <a:bodyPr lIns="0" tIns="0" rIns="0" bIns="0" rtlCol="0" anchor="t">
            <a:spAutoFit/>
          </a:bodyPr>
          <a:lstStyle/>
          <a:p>
            <a:pPr marL="569654" lvl="1" indent="-284827">
              <a:lnSpc>
                <a:spcPts val="3693"/>
              </a:lnSpc>
              <a:buFont typeface="Arial"/>
              <a:buChar char="•"/>
            </a:pPr>
            <a:r>
              <a:rPr lang="en-US" sz="2638">
                <a:solidFill>
                  <a:srgbClr val="000000"/>
                </a:solidFill>
                <a:latin typeface="Nunito"/>
              </a:rPr>
              <a:t>Experts, including those from the Big 4, lead change in major firms.</a:t>
            </a:r>
          </a:p>
          <a:p>
            <a:pPr marL="569654" lvl="1" indent="-284827">
              <a:lnSpc>
                <a:spcPts val="3693"/>
              </a:lnSpc>
              <a:buFont typeface="Arial"/>
              <a:buChar char="•"/>
            </a:pPr>
            <a:r>
              <a:rPr lang="en-US" sz="2638">
                <a:solidFill>
                  <a:srgbClr val="000000"/>
                </a:solidFill>
                <a:latin typeface="Nunito"/>
              </a:rPr>
              <a:t>Texas A&amp;M improved payroll with Prosci and Workday, earning a 3.84 rating.</a:t>
            </a:r>
          </a:p>
        </p:txBody>
      </p:sp>
      <p:sp>
        <p:nvSpPr>
          <p:cNvPr id="24" name="TextBox 24"/>
          <p:cNvSpPr txBox="1"/>
          <p:nvPr/>
        </p:nvSpPr>
        <p:spPr>
          <a:xfrm>
            <a:off x="660326" y="7297473"/>
            <a:ext cx="6174866" cy="529882"/>
          </a:xfrm>
          <a:prstGeom prst="rect">
            <a:avLst/>
          </a:prstGeom>
        </p:spPr>
        <p:txBody>
          <a:bodyPr lIns="0" tIns="0" rIns="0" bIns="0" rtlCol="0" anchor="t">
            <a:spAutoFit/>
          </a:bodyPr>
          <a:lstStyle/>
          <a:p>
            <a:pPr marL="0" lvl="0" indent="0">
              <a:lnSpc>
                <a:spcPts val="4393"/>
              </a:lnSpc>
              <a:spcBef>
                <a:spcPct val="0"/>
              </a:spcBef>
            </a:pPr>
            <a:r>
              <a:rPr lang="en-US" sz="3138">
                <a:solidFill>
                  <a:srgbClr val="000000"/>
                </a:solidFill>
                <a:latin typeface="Nunito Bold"/>
              </a:rPr>
              <a:t>External Consultant</a:t>
            </a:r>
          </a:p>
        </p:txBody>
      </p:sp>
      <p:grpSp>
        <p:nvGrpSpPr>
          <p:cNvPr id="25" name="Group 25"/>
          <p:cNvGrpSpPr/>
          <p:nvPr/>
        </p:nvGrpSpPr>
        <p:grpSpPr>
          <a:xfrm>
            <a:off x="9593214" y="6947230"/>
            <a:ext cx="8250518" cy="2969227"/>
            <a:chOff x="0" y="0"/>
            <a:chExt cx="2172976" cy="782019"/>
          </a:xfrm>
        </p:grpSpPr>
        <p:sp>
          <p:nvSpPr>
            <p:cNvPr id="26" name="Freeform 26"/>
            <p:cNvSpPr/>
            <p:nvPr/>
          </p:nvSpPr>
          <p:spPr>
            <a:xfrm>
              <a:off x="0" y="0"/>
              <a:ext cx="2172976" cy="782019"/>
            </a:xfrm>
            <a:custGeom>
              <a:avLst/>
              <a:gdLst/>
              <a:ahLst/>
              <a:cxnLst/>
              <a:rect l="l" t="t" r="r" b="b"/>
              <a:pathLst>
                <a:path w="2172976" h="782019">
                  <a:moveTo>
                    <a:pt x="36596" y="0"/>
                  </a:moveTo>
                  <a:lnTo>
                    <a:pt x="2136380" y="0"/>
                  </a:lnTo>
                  <a:cubicBezTo>
                    <a:pt x="2146086" y="0"/>
                    <a:pt x="2155394" y="3856"/>
                    <a:pt x="2162257" y="10719"/>
                  </a:cubicBezTo>
                  <a:cubicBezTo>
                    <a:pt x="2169121" y="17582"/>
                    <a:pt x="2172976" y="26890"/>
                    <a:pt x="2172976" y="36596"/>
                  </a:cubicBezTo>
                  <a:lnTo>
                    <a:pt x="2172976" y="745423"/>
                  </a:lnTo>
                  <a:cubicBezTo>
                    <a:pt x="2172976" y="755129"/>
                    <a:pt x="2169121" y="764437"/>
                    <a:pt x="2162257" y="771300"/>
                  </a:cubicBezTo>
                  <a:cubicBezTo>
                    <a:pt x="2155394" y="778163"/>
                    <a:pt x="2146086" y="782019"/>
                    <a:pt x="2136380" y="782019"/>
                  </a:cubicBezTo>
                  <a:lnTo>
                    <a:pt x="36596" y="782019"/>
                  </a:lnTo>
                  <a:cubicBezTo>
                    <a:pt x="26890" y="782019"/>
                    <a:pt x="17582" y="778163"/>
                    <a:pt x="10719" y="771300"/>
                  </a:cubicBezTo>
                  <a:cubicBezTo>
                    <a:pt x="3856" y="764437"/>
                    <a:pt x="0" y="755129"/>
                    <a:pt x="0" y="745423"/>
                  </a:cubicBezTo>
                  <a:lnTo>
                    <a:pt x="0" y="36596"/>
                  </a:lnTo>
                  <a:cubicBezTo>
                    <a:pt x="0" y="26890"/>
                    <a:pt x="3856" y="17582"/>
                    <a:pt x="10719" y="10719"/>
                  </a:cubicBezTo>
                  <a:cubicBezTo>
                    <a:pt x="17582" y="3856"/>
                    <a:pt x="26890" y="0"/>
                    <a:pt x="36596" y="0"/>
                  </a:cubicBezTo>
                  <a:close/>
                </a:path>
              </a:pathLst>
            </a:custGeom>
            <a:solidFill>
              <a:srgbClr val="FF865E"/>
            </a:solidFill>
          </p:spPr>
          <p:txBody>
            <a:bodyPr/>
            <a:lstStyle/>
            <a:p>
              <a:endParaRPr lang="en-US"/>
            </a:p>
          </p:txBody>
        </p:sp>
        <p:sp>
          <p:nvSpPr>
            <p:cNvPr id="27" name="TextBox 27"/>
            <p:cNvSpPr txBox="1"/>
            <p:nvPr/>
          </p:nvSpPr>
          <p:spPr>
            <a:xfrm>
              <a:off x="0" y="-47625"/>
              <a:ext cx="2172976" cy="829644"/>
            </a:xfrm>
            <a:prstGeom prst="rect">
              <a:avLst/>
            </a:prstGeom>
          </p:spPr>
          <p:txBody>
            <a:bodyPr lIns="50800" tIns="50800" rIns="50800" bIns="50800" rtlCol="0" anchor="ctr"/>
            <a:lstStyle/>
            <a:p>
              <a:pPr algn="ctr">
                <a:lnSpc>
                  <a:spcPts val="3693"/>
                </a:lnSpc>
              </a:pPr>
              <a:endParaRPr/>
            </a:p>
          </p:txBody>
        </p:sp>
      </p:grpSp>
      <p:sp>
        <p:nvSpPr>
          <p:cNvPr id="28" name="TextBox 28"/>
          <p:cNvSpPr txBox="1"/>
          <p:nvPr/>
        </p:nvSpPr>
        <p:spPr>
          <a:xfrm>
            <a:off x="10061903" y="7802585"/>
            <a:ext cx="7494338" cy="1847507"/>
          </a:xfrm>
          <a:prstGeom prst="rect">
            <a:avLst/>
          </a:prstGeom>
        </p:spPr>
        <p:txBody>
          <a:bodyPr lIns="0" tIns="0" rIns="0" bIns="0" rtlCol="0" anchor="t">
            <a:spAutoFit/>
          </a:bodyPr>
          <a:lstStyle/>
          <a:p>
            <a:pPr marL="569654" lvl="1" indent="-284827">
              <a:lnSpc>
                <a:spcPts val="3693"/>
              </a:lnSpc>
              <a:buFont typeface="Arial"/>
              <a:buChar char="•"/>
            </a:pPr>
            <a:r>
              <a:rPr lang="en-US" sz="2638">
                <a:solidFill>
                  <a:srgbClr val="000000"/>
                </a:solidFill>
                <a:latin typeface="Nunito"/>
              </a:rPr>
              <a:t>Onboarding customers boosts product/service adoption and usage.</a:t>
            </a:r>
          </a:p>
          <a:p>
            <a:pPr marL="569654" lvl="1" indent="-284827">
              <a:lnSpc>
                <a:spcPts val="3693"/>
              </a:lnSpc>
              <a:buFont typeface="Arial"/>
              <a:buChar char="•"/>
            </a:pPr>
            <a:r>
              <a:rPr lang="en-US" sz="2638">
                <a:solidFill>
                  <a:srgbClr val="000000"/>
                </a:solidFill>
                <a:latin typeface="Nunito"/>
              </a:rPr>
              <a:t>Customer success managers can further enhance adoption rates.</a:t>
            </a:r>
          </a:p>
        </p:txBody>
      </p:sp>
      <p:sp>
        <p:nvSpPr>
          <p:cNvPr id="29" name="TextBox 29"/>
          <p:cNvSpPr txBox="1"/>
          <p:nvPr/>
        </p:nvSpPr>
        <p:spPr>
          <a:xfrm>
            <a:off x="10061903" y="7164123"/>
            <a:ext cx="6174866" cy="529882"/>
          </a:xfrm>
          <a:prstGeom prst="rect">
            <a:avLst/>
          </a:prstGeom>
        </p:spPr>
        <p:txBody>
          <a:bodyPr lIns="0" tIns="0" rIns="0" bIns="0" rtlCol="0" anchor="t">
            <a:spAutoFit/>
          </a:bodyPr>
          <a:lstStyle/>
          <a:p>
            <a:pPr marL="0" lvl="0" indent="0">
              <a:lnSpc>
                <a:spcPts val="4393"/>
              </a:lnSpc>
              <a:spcBef>
                <a:spcPct val="0"/>
              </a:spcBef>
            </a:pPr>
            <a:r>
              <a:rPr lang="en-US" sz="3138">
                <a:solidFill>
                  <a:srgbClr val="000000"/>
                </a:solidFill>
                <a:latin typeface="Nunito Bold"/>
              </a:rPr>
              <a:t>Customer Success Manager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703798" y="-687180"/>
            <a:ext cx="9876278" cy="12931298"/>
          </a:xfrm>
          <a:custGeom>
            <a:avLst/>
            <a:gdLst/>
            <a:ahLst/>
            <a:cxnLst/>
            <a:rect l="l" t="t" r="r" b="b"/>
            <a:pathLst>
              <a:path w="9876278" h="12931297">
                <a:moveTo>
                  <a:pt x="0" y="0"/>
                </a:moveTo>
                <a:lnTo>
                  <a:pt x="9876277" y="0"/>
                </a:lnTo>
                <a:lnTo>
                  <a:pt x="9876277" y="12931296"/>
                </a:lnTo>
                <a:lnTo>
                  <a:pt x="0" y="129312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 name="Freeform 3"/>
          <p:cNvSpPr/>
          <p:nvPr/>
        </p:nvSpPr>
        <p:spPr>
          <a:xfrm>
            <a:off x="-11643091" y="1667279"/>
            <a:ext cx="24026756" cy="12843393"/>
          </a:xfrm>
          <a:custGeom>
            <a:avLst/>
            <a:gdLst/>
            <a:ahLst/>
            <a:cxnLst/>
            <a:rect l="l" t="t" r="r" b="b"/>
            <a:pathLst>
              <a:path w="24026756" h="12843393">
                <a:moveTo>
                  <a:pt x="0" y="0"/>
                </a:moveTo>
                <a:lnTo>
                  <a:pt x="24026756" y="0"/>
                </a:lnTo>
                <a:lnTo>
                  <a:pt x="24026756" y="12843393"/>
                </a:lnTo>
                <a:lnTo>
                  <a:pt x="0" y="1284339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4" name="Freeform 4"/>
          <p:cNvSpPr/>
          <p:nvPr/>
        </p:nvSpPr>
        <p:spPr>
          <a:xfrm>
            <a:off x="2627239" y="1152330"/>
            <a:ext cx="13033526" cy="7982343"/>
          </a:xfrm>
          <a:custGeom>
            <a:avLst/>
            <a:gdLst/>
            <a:ahLst/>
            <a:cxnLst/>
            <a:rect l="l" t="t" r="r" b="b"/>
            <a:pathLst>
              <a:path w="13033525" h="7982343">
                <a:moveTo>
                  <a:pt x="0" y="0"/>
                </a:moveTo>
                <a:lnTo>
                  <a:pt x="13033526" y="0"/>
                </a:lnTo>
                <a:lnTo>
                  <a:pt x="13033526" y="7982342"/>
                </a:lnTo>
                <a:lnTo>
                  <a:pt x="0" y="798234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5" name="Freeform 5"/>
          <p:cNvSpPr/>
          <p:nvPr/>
        </p:nvSpPr>
        <p:spPr>
          <a:xfrm rot="-116854">
            <a:off x="5476258" y="5651104"/>
            <a:ext cx="7447865" cy="5147570"/>
          </a:xfrm>
          <a:custGeom>
            <a:avLst/>
            <a:gdLst/>
            <a:ahLst/>
            <a:cxnLst/>
            <a:rect l="l" t="t" r="r" b="b"/>
            <a:pathLst>
              <a:path w="7447865" h="4561422">
                <a:moveTo>
                  <a:pt x="0" y="0"/>
                </a:moveTo>
                <a:lnTo>
                  <a:pt x="7447865" y="0"/>
                </a:lnTo>
                <a:lnTo>
                  <a:pt x="7447865" y="4561422"/>
                </a:lnTo>
                <a:lnTo>
                  <a:pt x="0" y="456142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6" name="Freeform 6"/>
          <p:cNvSpPr/>
          <p:nvPr/>
        </p:nvSpPr>
        <p:spPr>
          <a:xfrm rot="-116854">
            <a:off x="-138739" y="-340106"/>
            <a:ext cx="7447865" cy="4561422"/>
          </a:xfrm>
          <a:custGeom>
            <a:avLst/>
            <a:gdLst/>
            <a:ahLst/>
            <a:cxnLst/>
            <a:rect l="l" t="t" r="r" b="b"/>
            <a:pathLst>
              <a:path w="7447865" h="4561422">
                <a:moveTo>
                  <a:pt x="0" y="0"/>
                </a:moveTo>
                <a:lnTo>
                  <a:pt x="7447865" y="0"/>
                </a:lnTo>
                <a:lnTo>
                  <a:pt x="7447865" y="4561423"/>
                </a:lnTo>
                <a:lnTo>
                  <a:pt x="0" y="456142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7" name="TextBox 7"/>
          <p:cNvSpPr txBox="1"/>
          <p:nvPr/>
        </p:nvSpPr>
        <p:spPr>
          <a:xfrm>
            <a:off x="1097187" y="354426"/>
            <a:ext cx="4664280" cy="521874"/>
          </a:xfrm>
          <a:prstGeom prst="rect">
            <a:avLst/>
          </a:prstGeom>
        </p:spPr>
        <p:txBody>
          <a:bodyPr lIns="0" tIns="0" rIns="0" bIns="0" rtlCol="0" anchor="t">
            <a:spAutoFit/>
          </a:bodyPr>
          <a:lstStyle/>
          <a:p>
            <a:pPr algn="ctr">
              <a:lnSpc>
                <a:spcPts val="4253"/>
              </a:lnSpc>
              <a:spcBef>
                <a:spcPct val="0"/>
              </a:spcBef>
            </a:pPr>
            <a:r>
              <a:rPr lang="en-US" sz="3200" dirty="0">
                <a:solidFill>
                  <a:srgbClr val="000000"/>
                </a:solidFill>
                <a:latin typeface="Open Sans Bold"/>
              </a:rPr>
              <a:t>Structured Approach</a:t>
            </a:r>
          </a:p>
        </p:txBody>
      </p:sp>
      <p:sp>
        <p:nvSpPr>
          <p:cNvPr id="8" name="TextBox 8"/>
          <p:cNvSpPr txBox="1"/>
          <p:nvPr/>
        </p:nvSpPr>
        <p:spPr>
          <a:xfrm>
            <a:off x="716976" y="975884"/>
            <a:ext cx="5718837" cy="2751138"/>
          </a:xfrm>
          <a:prstGeom prst="rect">
            <a:avLst/>
          </a:prstGeom>
        </p:spPr>
        <p:txBody>
          <a:bodyPr wrap="square" lIns="0" tIns="0" rIns="0" bIns="0" rtlCol="0" anchor="t">
            <a:spAutoFit/>
          </a:bodyPr>
          <a:lstStyle/>
          <a:p>
            <a:pPr marL="441672" lvl="1" indent="-220836">
              <a:lnSpc>
                <a:spcPts val="3068"/>
              </a:lnSpc>
              <a:buFont typeface="Arial"/>
              <a:buChar char="•"/>
            </a:pPr>
            <a:r>
              <a:rPr lang="en-US" sz="2045" dirty="0">
                <a:solidFill>
                  <a:srgbClr val="000000"/>
                </a:solidFill>
                <a:latin typeface="Open Sans"/>
              </a:rPr>
              <a:t>It divides the process of change into three separate phases, each with a unique set of stages and areas of focus. </a:t>
            </a:r>
          </a:p>
          <a:p>
            <a:pPr marL="441672" lvl="1" indent="-220836">
              <a:lnSpc>
                <a:spcPts val="3068"/>
              </a:lnSpc>
              <a:buFont typeface="Arial"/>
              <a:buChar char="•"/>
            </a:pPr>
            <a:r>
              <a:rPr lang="en-US" sz="2045" dirty="0">
                <a:solidFill>
                  <a:srgbClr val="000000"/>
                </a:solidFill>
                <a:latin typeface="Open Sans"/>
              </a:rPr>
              <a:t>This structured approach helps organizations handle the complexity of change deliberately.</a:t>
            </a:r>
          </a:p>
          <a:p>
            <a:pPr marL="441672" lvl="1" indent="-220836">
              <a:lnSpc>
                <a:spcPts val="3068"/>
              </a:lnSpc>
              <a:buFont typeface="Arial"/>
              <a:buChar char="•"/>
            </a:pPr>
            <a:endParaRPr lang="en-US" sz="2045" dirty="0">
              <a:solidFill>
                <a:srgbClr val="000000"/>
              </a:solidFill>
              <a:latin typeface="Open Sans"/>
            </a:endParaRPr>
          </a:p>
        </p:txBody>
      </p:sp>
      <p:sp>
        <p:nvSpPr>
          <p:cNvPr id="9" name="TextBox 9"/>
          <p:cNvSpPr txBox="1"/>
          <p:nvPr/>
        </p:nvSpPr>
        <p:spPr>
          <a:xfrm>
            <a:off x="4961555" y="4165279"/>
            <a:ext cx="7707185" cy="1231106"/>
          </a:xfrm>
          <a:prstGeom prst="rect">
            <a:avLst/>
          </a:prstGeom>
        </p:spPr>
        <p:txBody>
          <a:bodyPr lIns="0" tIns="0" rIns="0" bIns="0" rtlCol="0" anchor="t">
            <a:spAutoFit/>
          </a:bodyPr>
          <a:lstStyle/>
          <a:p>
            <a:pPr algn="ctr">
              <a:lnSpc>
                <a:spcPts val="9600"/>
              </a:lnSpc>
              <a:spcBef>
                <a:spcPct val="0"/>
              </a:spcBef>
            </a:pPr>
            <a:r>
              <a:rPr lang="en-US" sz="8001" dirty="0">
                <a:solidFill>
                  <a:srgbClr val="000000"/>
                </a:solidFill>
                <a:latin typeface="Hertical"/>
              </a:rPr>
              <a:t>STRENGTHS </a:t>
            </a:r>
          </a:p>
        </p:txBody>
      </p:sp>
      <p:sp>
        <p:nvSpPr>
          <p:cNvPr id="10" name="Freeform 10"/>
          <p:cNvSpPr/>
          <p:nvPr/>
        </p:nvSpPr>
        <p:spPr>
          <a:xfrm>
            <a:off x="13427320" y="866060"/>
            <a:ext cx="770312" cy="772241"/>
          </a:xfrm>
          <a:custGeom>
            <a:avLst/>
            <a:gdLst/>
            <a:ahLst/>
            <a:cxnLst/>
            <a:rect l="l" t="t" r="r" b="b"/>
            <a:pathLst>
              <a:path w="770311" h="772241">
                <a:moveTo>
                  <a:pt x="0" y="0"/>
                </a:moveTo>
                <a:lnTo>
                  <a:pt x="770310" y="0"/>
                </a:lnTo>
                <a:lnTo>
                  <a:pt x="770310" y="772241"/>
                </a:lnTo>
                <a:lnTo>
                  <a:pt x="0" y="772241"/>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sp>
        <p:nvSpPr>
          <p:cNvPr id="11" name="Freeform 11"/>
          <p:cNvSpPr/>
          <p:nvPr/>
        </p:nvSpPr>
        <p:spPr>
          <a:xfrm rot="-116854">
            <a:off x="11445586" y="-281526"/>
            <a:ext cx="7447865" cy="4561422"/>
          </a:xfrm>
          <a:custGeom>
            <a:avLst/>
            <a:gdLst/>
            <a:ahLst/>
            <a:cxnLst/>
            <a:rect l="l" t="t" r="r" b="b"/>
            <a:pathLst>
              <a:path w="7447865" h="4561422">
                <a:moveTo>
                  <a:pt x="0" y="0"/>
                </a:moveTo>
                <a:lnTo>
                  <a:pt x="7447865" y="0"/>
                </a:lnTo>
                <a:lnTo>
                  <a:pt x="7447865" y="4561423"/>
                </a:lnTo>
                <a:lnTo>
                  <a:pt x="0" y="456142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3" name="TextBox 13"/>
          <p:cNvSpPr txBox="1"/>
          <p:nvPr/>
        </p:nvSpPr>
        <p:spPr>
          <a:xfrm>
            <a:off x="6400800" y="6515100"/>
            <a:ext cx="5419637" cy="521874"/>
          </a:xfrm>
          <a:prstGeom prst="rect">
            <a:avLst/>
          </a:prstGeom>
        </p:spPr>
        <p:txBody>
          <a:bodyPr wrap="square" lIns="0" tIns="0" rIns="0" bIns="0" rtlCol="0" anchor="t">
            <a:spAutoFit/>
          </a:bodyPr>
          <a:lstStyle/>
          <a:p>
            <a:pPr algn="ctr">
              <a:lnSpc>
                <a:spcPts val="4253"/>
              </a:lnSpc>
              <a:spcBef>
                <a:spcPct val="0"/>
              </a:spcBef>
            </a:pPr>
            <a:r>
              <a:rPr lang="en-US" sz="3200" dirty="0">
                <a:solidFill>
                  <a:srgbClr val="000000"/>
                </a:solidFill>
                <a:latin typeface="Open Sans Bold"/>
              </a:rPr>
              <a:t>ADKAR Model Integration</a:t>
            </a:r>
          </a:p>
        </p:txBody>
      </p:sp>
      <p:sp>
        <p:nvSpPr>
          <p:cNvPr id="14" name="TextBox 14"/>
          <p:cNvSpPr txBox="1"/>
          <p:nvPr/>
        </p:nvSpPr>
        <p:spPr>
          <a:xfrm>
            <a:off x="6295535" y="7134928"/>
            <a:ext cx="5768312" cy="2751138"/>
          </a:xfrm>
          <a:prstGeom prst="rect">
            <a:avLst/>
          </a:prstGeom>
        </p:spPr>
        <p:txBody>
          <a:bodyPr wrap="square" lIns="0" tIns="0" rIns="0" bIns="0" rtlCol="0" anchor="t">
            <a:spAutoFit/>
          </a:bodyPr>
          <a:lstStyle/>
          <a:p>
            <a:pPr marL="441672" lvl="1" indent="-220836">
              <a:lnSpc>
                <a:spcPts val="3068"/>
              </a:lnSpc>
              <a:buFont typeface="Arial"/>
              <a:buChar char="•"/>
            </a:pPr>
            <a:r>
              <a:rPr lang="en-US" sz="2045" dirty="0">
                <a:solidFill>
                  <a:srgbClr val="000000"/>
                </a:solidFill>
                <a:latin typeface="Open Sans"/>
              </a:rPr>
              <a:t>The ADKAR model is known to support change at the individual level, while the </a:t>
            </a:r>
            <a:r>
              <a:rPr lang="en-US" sz="2045" dirty="0" err="1">
                <a:solidFill>
                  <a:srgbClr val="000000"/>
                </a:solidFill>
                <a:latin typeface="Open Sans"/>
              </a:rPr>
              <a:t>Prosci’s</a:t>
            </a:r>
            <a:r>
              <a:rPr lang="en-US" sz="2045" dirty="0">
                <a:solidFill>
                  <a:srgbClr val="000000"/>
                </a:solidFill>
                <a:latin typeface="Open Sans"/>
              </a:rPr>
              <a:t> model brings about change at the organizational level. </a:t>
            </a:r>
          </a:p>
          <a:p>
            <a:pPr marL="441672" lvl="1" indent="-220836">
              <a:lnSpc>
                <a:spcPts val="3068"/>
              </a:lnSpc>
              <a:buFont typeface="Arial"/>
              <a:buChar char="•"/>
            </a:pPr>
            <a:r>
              <a:rPr lang="en-US" sz="2045" dirty="0">
                <a:solidFill>
                  <a:srgbClr val="000000"/>
                </a:solidFill>
                <a:latin typeface="Open Sans"/>
              </a:rPr>
              <a:t>This integration ensures a focus on the people side of change and helps organizations address individual concerns.</a:t>
            </a:r>
          </a:p>
        </p:txBody>
      </p:sp>
      <p:sp>
        <p:nvSpPr>
          <p:cNvPr id="15" name="TextBox 15"/>
          <p:cNvSpPr txBox="1"/>
          <p:nvPr/>
        </p:nvSpPr>
        <p:spPr>
          <a:xfrm>
            <a:off x="12649200" y="576827"/>
            <a:ext cx="4932810" cy="521874"/>
          </a:xfrm>
          <a:prstGeom prst="rect">
            <a:avLst/>
          </a:prstGeom>
        </p:spPr>
        <p:txBody>
          <a:bodyPr wrap="square" lIns="0" tIns="0" rIns="0" bIns="0" rtlCol="0" anchor="t">
            <a:spAutoFit/>
          </a:bodyPr>
          <a:lstStyle/>
          <a:p>
            <a:pPr algn="ctr">
              <a:lnSpc>
                <a:spcPts val="4253"/>
              </a:lnSpc>
              <a:spcBef>
                <a:spcPct val="0"/>
              </a:spcBef>
            </a:pPr>
            <a:r>
              <a:rPr lang="en-US" sz="3200" dirty="0">
                <a:solidFill>
                  <a:srgbClr val="000000"/>
                </a:solidFill>
                <a:latin typeface="Open Sans Bold"/>
              </a:rPr>
              <a:t>Customizable Approach</a:t>
            </a:r>
          </a:p>
        </p:txBody>
      </p:sp>
      <p:sp>
        <p:nvSpPr>
          <p:cNvPr id="16" name="TextBox 16"/>
          <p:cNvSpPr txBox="1"/>
          <p:nvPr/>
        </p:nvSpPr>
        <p:spPr>
          <a:xfrm>
            <a:off x="12478264" y="1265907"/>
            <a:ext cx="5581136" cy="2353593"/>
          </a:xfrm>
          <a:prstGeom prst="rect">
            <a:avLst/>
          </a:prstGeom>
        </p:spPr>
        <p:txBody>
          <a:bodyPr wrap="square" lIns="0" tIns="0" rIns="0" bIns="0" rtlCol="0" anchor="t">
            <a:spAutoFit/>
          </a:bodyPr>
          <a:lstStyle/>
          <a:p>
            <a:pPr marL="441672" lvl="1" indent="-220836">
              <a:lnSpc>
                <a:spcPts val="3068"/>
              </a:lnSpc>
              <a:buFont typeface="Arial"/>
              <a:buChar char="•"/>
            </a:pPr>
            <a:r>
              <a:rPr lang="en-US" sz="2045" dirty="0">
                <a:solidFill>
                  <a:srgbClr val="000000"/>
                </a:solidFill>
                <a:latin typeface="Open Sans"/>
              </a:rPr>
              <a:t>By defining success, impact, and approach in the “Prepare Approach” phase, organizations can adjust their change management strategies to fit the specific requirements of the project. </a:t>
            </a:r>
          </a:p>
          <a:p>
            <a:pPr>
              <a:lnSpc>
                <a:spcPts val="3068"/>
              </a:lnSpc>
              <a:spcBef>
                <a:spcPct val="0"/>
              </a:spcBef>
            </a:pPr>
            <a:endParaRPr lang="en-US" sz="2045" dirty="0">
              <a:solidFill>
                <a:srgbClr val="000000"/>
              </a:solidFill>
              <a:latin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703798" y="-687180"/>
            <a:ext cx="9876278" cy="12931298"/>
          </a:xfrm>
          <a:custGeom>
            <a:avLst/>
            <a:gdLst/>
            <a:ahLst/>
            <a:cxnLst/>
            <a:rect l="l" t="t" r="r" b="b"/>
            <a:pathLst>
              <a:path w="9876278" h="12931297">
                <a:moveTo>
                  <a:pt x="0" y="0"/>
                </a:moveTo>
                <a:lnTo>
                  <a:pt x="9876277" y="0"/>
                </a:lnTo>
                <a:lnTo>
                  <a:pt x="9876277" y="12931296"/>
                </a:lnTo>
                <a:lnTo>
                  <a:pt x="0" y="129312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 name="Freeform 3"/>
          <p:cNvSpPr/>
          <p:nvPr/>
        </p:nvSpPr>
        <p:spPr>
          <a:xfrm>
            <a:off x="-11643091" y="1667279"/>
            <a:ext cx="24026756" cy="12843393"/>
          </a:xfrm>
          <a:custGeom>
            <a:avLst/>
            <a:gdLst/>
            <a:ahLst/>
            <a:cxnLst/>
            <a:rect l="l" t="t" r="r" b="b"/>
            <a:pathLst>
              <a:path w="24026756" h="12843393">
                <a:moveTo>
                  <a:pt x="0" y="0"/>
                </a:moveTo>
                <a:lnTo>
                  <a:pt x="24026756" y="0"/>
                </a:lnTo>
                <a:lnTo>
                  <a:pt x="24026756" y="12843393"/>
                </a:lnTo>
                <a:lnTo>
                  <a:pt x="0" y="1284339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4" name="Freeform 4"/>
          <p:cNvSpPr/>
          <p:nvPr/>
        </p:nvSpPr>
        <p:spPr>
          <a:xfrm>
            <a:off x="2627239" y="1152330"/>
            <a:ext cx="13033526" cy="7982343"/>
          </a:xfrm>
          <a:custGeom>
            <a:avLst/>
            <a:gdLst/>
            <a:ahLst/>
            <a:cxnLst/>
            <a:rect l="l" t="t" r="r" b="b"/>
            <a:pathLst>
              <a:path w="13033525" h="7982343">
                <a:moveTo>
                  <a:pt x="0" y="0"/>
                </a:moveTo>
                <a:lnTo>
                  <a:pt x="13033526" y="0"/>
                </a:lnTo>
                <a:lnTo>
                  <a:pt x="13033526" y="7982342"/>
                </a:lnTo>
                <a:lnTo>
                  <a:pt x="0" y="798234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5" name="Freeform 5"/>
          <p:cNvSpPr/>
          <p:nvPr/>
        </p:nvSpPr>
        <p:spPr>
          <a:xfrm rot="-116854">
            <a:off x="-602293" y="5659144"/>
            <a:ext cx="8457201" cy="5122373"/>
          </a:xfrm>
          <a:custGeom>
            <a:avLst/>
            <a:gdLst/>
            <a:ahLst/>
            <a:cxnLst/>
            <a:rect l="l" t="t" r="r" b="b"/>
            <a:pathLst>
              <a:path w="7447865" h="4561422">
                <a:moveTo>
                  <a:pt x="0" y="0"/>
                </a:moveTo>
                <a:lnTo>
                  <a:pt x="7447865" y="0"/>
                </a:lnTo>
                <a:lnTo>
                  <a:pt x="7447865" y="4561422"/>
                </a:lnTo>
                <a:lnTo>
                  <a:pt x="0" y="456142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6" name="Freeform 6"/>
          <p:cNvSpPr/>
          <p:nvPr/>
        </p:nvSpPr>
        <p:spPr>
          <a:xfrm rot="-116854">
            <a:off x="-279018" y="-464798"/>
            <a:ext cx="7447865" cy="4561422"/>
          </a:xfrm>
          <a:custGeom>
            <a:avLst/>
            <a:gdLst/>
            <a:ahLst/>
            <a:cxnLst/>
            <a:rect l="l" t="t" r="r" b="b"/>
            <a:pathLst>
              <a:path w="7447865" h="4561422">
                <a:moveTo>
                  <a:pt x="0" y="0"/>
                </a:moveTo>
                <a:lnTo>
                  <a:pt x="7447865" y="0"/>
                </a:lnTo>
                <a:lnTo>
                  <a:pt x="7447865" y="4561423"/>
                </a:lnTo>
                <a:lnTo>
                  <a:pt x="0" y="456142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7" name="TextBox 7"/>
          <p:cNvSpPr txBox="1"/>
          <p:nvPr/>
        </p:nvSpPr>
        <p:spPr>
          <a:xfrm>
            <a:off x="1097187" y="228592"/>
            <a:ext cx="4664280" cy="521874"/>
          </a:xfrm>
          <a:prstGeom prst="rect">
            <a:avLst/>
          </a:prstGeom>
        </p:spPr>
        <p:txBody>
          <a:bodyPr lIns="0" tIns="0" rIns="0" bIns="0" rtlCol="0" anchor="t">
            <a:spAutoFit/>
          </a:bodyPr>
          <a:lstStyle/>
          <a:p>
            <a:pPr algn="ctr">
              <a:lnSpc>
                <a:spcPts val="4253"/>
              </a:lnSpc>
              <a:spcBef>
                <a:spcPct val="0"/>
              </a:spcBef>
            </a:pPr>
            <a:r>
              <a:rPr lang="en-US" sz="3200" dirty="0">
                <a:solidFill>
                  <a:srgbClr val="000000"/>
                </a:solidFill>
                <a:latin typeface="Open Sans Bold"/>
              </a:rPr>
              <a:t>Tracking Performance</a:t>
            </a:r>
          </a:p>
        </p:txBody>
      </p:sp>
      <p:sp>
        <p:nvSpPr>
          <p:cNvPr id="8" name="TextBox 8"/>
          <p:cNvSpPr txBox="1"/>
          <p:nvPr/>
        </p:nvSpPr>
        <p:spPr>
          <a:xfrm>
            <a:off x="427640" y="866778"/>
            <a:ext cx="6233753" cy="2353593"/>
          </a:xfrm>
          <a:prstGeom prst="rect">
            <a:avLst/>
          </a:prstGeom>
        </p:spPr>
        <p:txBody>
          <a:bodyPr wrap="square" lIns="0" tIns="0" rIns="0" bIns="0" rtlCol="0" anchor="t">
            <a:spAutoFit/>
          </a:bodyPr>
          <a:lstStyle/>
          <a:p>
            <a:pPr marL="441672" lvl="1" indent="-220836">
              <a:lnSpc>
                <a:spcPts val="3068"/>
              </a:lnSpc>
              <a:buFont typeface="Arial"/>
              <a:buChar char="•"/>
            </a:pPr>
            <a:r>
              <a:rPr lang="en-US" sz="2045" dirty="0">
                <a:solidFill>
                  <a:srgbClr val="000000"/>
                </a:solidFill>
                <a:latin typeface="Open Sans"/>
              </a:rPr>
              <a:t>In the “Manage Change” phase, there is a step to monitor the progress of the change, involving the creation of a tracking calendar.</a:t>
            </a:r>
          </a:p>
          <a:p>
            <a:pPr marL="441672" lvl="1" indent="-220836">
              <a:lnSpc>
                <a:spcPts val="3068"/>
              </a:lnSpc>
              <a:buFont typeface="Arial"/>
              <a:buChar char="•"/>
            </a:pPr>
            <a:r>
              <a:rPr lang="en-US" sz="2045" dirty="0">
                <a:solidFill>
                  <a:srgbClr val="000000"/>
                </a:solidFill>
                <a:latin typeface="Open Sans"/>
              </a:rPr>
              <a:t>By incorporating metrics into the model, organizations can evaluate and assess the success of their change initiatives.</a:t>
            </a:r>
          </a:p>
        </p:txBody>
      </p:sp>
      <p:sp>
        <p:nvSpPr>
          <p:cNvPr id="9" name="TextBox 9"/>
          <p:cNvSpPr txBox="1"/>
          <p:nvPr/>
        </p:nvSpPr>
        <p:spPr>
          <a:xfrm>
            <a:off x="4961555" y="4165279"/>
            <a:ext cx="7707185" cy="1231106"/>
          </a:xfrm>
          <a:prstGeom prst="rect">
            <a:avLst/>
          </a:prstGeom>
        </p:spPr>
        <p:txBody>
          <a:bodyPr lIns="0" tIns="0" rIns="0" bIns="0" rtlCol="0" anchor="t">
            <a:spAutoFit/>
          </a:bodyPr>
          <a:lstStyle/>
          <a:p>
            <a:pPr algn="ctr">
              <a:lnSpc>
                <a:spcPts val="9600"/>
              </a:lnSpc>
              <a:spcBef>
                <a:spcPct val="0"/>
              </a:spcBef>
            </a:pPr>
            <a:r>
              <a:rPr lang="en-US" sz="8001" dirty="0">
                <a:solidFill>
                  <a:srgbClr val="000000"/>
                </a:solidFill>
                <a:latin typeface="Hertical"/>
              </a:rPr>
              <a:t>STRENGTHS </a:t>
            </a:r>
          </a:p>
        </p:txBody>
      </p:sp>
      <p:sp>
        <p:nvSpPr>
          <p:cNvPr id="10" name="Freeform 10"/>
          <p:cNvSpPr/>
          <p:nvPr/>
        </p:nvSpPr>
        <p:spPr>
          <a:xfrm>
            <a:off x="13427320" y="866060"/>
            <a:ext cx="770312" cy="772241"/>
          </a:xfrm>
          <a:custGeom>
            <a:avLst/>
            <a:gdLst/>
            <a:ahLst/>
            <a:cxnLst/>
            <a:rect l="l" t="t" r="r" b="b"/>
            <a:pathLst>
              <a:path w="770311" h="772241">
                <a:moveTo>
                  <a:pt x="0" y="0"/>
                </a:moveTo>
                <a:lnTo>
                  <a:pt x="770310" y="0"/>
                </a:lnTo>
                <a:lnTo>
                  <a:pt x="770310" y="772241"/>
                </a:lnTo>
                <a:lnTo>
                  <a:pt x="0" y="772241"/>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sp>
        <p:nvSpPr>
          <p:cNvPr id="11" name="Freeform 11"/>
          <p:cNvSpPr/>
          <p:nvPr/>
        </p:nvSpPr>
        <p:spPr>
          <a:xfrm rot="-116854">
            <a:off x="10989371" y="-152437"/>
            <a:ext cx="8052397" cy="5299446"/>
          </a:xfrm>
          <a:custGeom>
            <a:avLst/>
            <a:gdLst/>
            <a:ahLst/>
            <a:cxnLst/>
            <a:rect l="l" t="t" r="r" b="b"/>
            <a:pathLst>
              <a:path w="7447865" h="4561422">
                <a:moveTo>
                  <a:pt x="0" y="0"/>
                </a:moveTo>
                <a:lnTo>
                  <a:pt x="7447865" y="0"/>
                </a:lnTo>
                <a:lnTo>
                  <a:pt x="7447865" y="4561423"/>
                </a:lnTo>
                <a:lnTo>
                  <a:pt x="0" y="456142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2" name="Freeform 12"/>
          <p:cNvSpPr/>
          <p:nvPr/>
        </p:nvSpPr>
        <p:spPr>
          <a:xfrm rot="-116854">
            <a:off x="10873499" y="5688874"/>
            <a:ext cx="7970658" cy="5051980"/>
          </a:xfrm>
          <a:custGeom>
            <a:avLst/>
            <a:gdLst/>
            <a:ahLst/>
            <a:cxnLst/>
            <a:rect l="l" t="t" r="r" b="b"/>
            <a:pathLst>
              <a:path w="7447865" h="4561422">
                <a:moveTo>
                  <a:pt x="0" y="0"/>
                </a:moveTo>
                <a:lnTo>
                  <a:pt x="7447865" y="0"/>
                </a:lnTo>
                <a:lnTo>
                  <a:pt x="7447865" y="4561422"/>
                </a:lnTo>
                <a:lnTo>
                  <a:pt x="0" y="456142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3" name="TextBox 13"/>
          <p:cNvSpPr txBox="1"/>
          <p:nvPr/>
        </p:nvSpPr>
        <p:spPr>
          <a:xfrm>
            <a:off x="676170" y="6452799"/>
            <a:ext cx="5953230" cy="519501"/>
          </a:xfrm>
          <a:prstGeom prst="rect">
            <a:avLst/>
          </a:prstGeom>
        </p:spPr>
        <p:txBody>
          <a:bodyPr wrap="square" lIns="0" tIns="0" rIns="0" bIns="0" rtlCol="0" anchor="t">
            <a:spAutoFit/>
          </a:bodyPr>
          <a:lstStyle/>
          <a:p>
            <a:pPr algn="ctr">
              <a:lnSpc>
                <a:spcPts val="4253"/>
              </a:lnSpc>
              <a:spcBef>
                <a:spcPct val="0"/>
              </a:spcBef>
            </a:pPr>
            <a:r>
              <a:rPr lang="en-US" sz="3200" dirty="0">
                <a:solidFill>
                  <a:srgbClr val="000000"/>
                </a:solidFill>
                <a:latin typeface="Open Sans Bold"/>
              </a:rPr>
              <a:t>Sustaining Change Outcomes</a:t>
            </a:r>
          </a:p>
        </p:txBody>
      </p:sp>
      <p:sp>
        <p:nvSpPr>
          <p:cNvPr id="14" name="TextBox 14"/>
          <p:cNvSpPr txBox="1"/>
          <p:nvPr/>
        </p:nvSpPr>
        <p:spPr>
          <a:xfrm>
            <a:off x="408643" y="7030082"/>
            <a:ext cx="6449357" cy="3148682"/>
          </a:xfrm>
          <a:prstGeom prst="rect">
            <a:avLst/>
          </a:prstGeom>
        </p:spPr>
        <p:txBody>
          <a:bodyPr wrap="square" lIns="0" tIns="0" rIns="0" bIns="0" rtlCol="0" anchor="t">
            <a:spAutoFit/>
          </a:bodyPr>
          <a:lstStyle/>
          <a:p>
            <a:pPr marL="441672" lvl="1" indent="-220836">
              <a:lnSpc>
                <a:spcPts val="3068"/>
              </a:lnSpc>
              <a:buFont typeface="Arial"/>
              <a:buChar char="•"/>
            </a:pPr>
            <a:r>
              <a:rPr lang="en-US" sz="2045" dirty="0">
                <a:solidFill>
                  <a:srgbClr val="000000"/>
                </a:solidFill>
                <a:latin typeface="Open Sans"/>
              </a:rPr>
              <a:t>It acknowledges that change management should not end with the project going live but should also extend into the post-implementation phase. </a:t>
            </a:r>
          </a:p>
          <a:p>
            <a:pPr marL="441672" lvl="1" indent="-220836">
              <a:lnSpc>
                <a:spcPts val="3068"/>
              </a:lnSpc>
              <a:buFont typeface="Arial"/>
              <a:buChar char="•"/>
            </a:pPr>
            <a:r>
              <a:rPr lang="en-US" sz="2045" dirty="0">
                <a:solidFill>
                  <a:srgbClr val="000000"/>
                </a:solidFill>
                <a:latin typeface="Open Sans"/>
              </a:rPr>
              <a:t>This involves developing strategies and initiatives that extend beyond the initial implementation, ensuring that the changes incorporated into the organization have a long term impact.</a:t>
            </a:r>
          </a:p>
          <a:p>
            <a:pPr marL="441672" lvl="1" indent="-220836">
              <a:lnSpc>
                <a:spcPts val="3068"/>
              </a:lnSpc>
              <a:buFont typeface="Arial"/>
              <a:buChar char="•"/>
            </a:pPr>
            <a:endParaRPr lang="en-US" sz="2045" dirty="0">
              <a:solidFill>
                <a:srgbClr val="000000"/>
              </a:solidFill>
              <a:latin typeface="Open Sans"/>
            </a:endParaRPr>
          </a:p>
        </p:txBody>
      </p:sp>
      <p:sp>
        <p:nvSpPr>
          <p:cNvPr id="15" name="TextBox 15"/>
          <p:cNvSpPr txBox="1"/>
          <p:nvPr/>
        </p:nvSpPr>
        <p:spPr>
          <a:xfrm>
            <a:off x="12268200" y="661599"/>
            <a:ext cx="5310345" cy="519501"/>
          </a:xfrm>
          <a:prstGeom prst="rect">
            <a:avLst/>
          </a:prstGeom>
        </p:spPr>
        <p:txBody>
          <a:bodyPr wrap="square" lIns="0" tIns="0" rIns="0" bIns="0" rtlCol="0" anchor="t">
            <a:spAutoFit/>
          </a:bodyPr>
          <a:lstStyle/>
          <a:p>
            <a:pPr algn="ctr">
              <a:lnSpc>
                <a:spcPts val="4253"/>
              </a:lnSpc>
              <a:spcBef>
                <a:spcPct val="0"/>
              </a:spcBef>
            </a:pPr>
            <a:r>
              <a:rPr lang="en-US" sz="3200" dirty="0">
                <a:solidFill>
                  <a:srgbClr val="000000"/>
                </a:solidFill>
                <a:latin typeface="Open Sans Bold"/>
              </a:rPr>
              <a:t>Continuous Improvement</a:t>
            </a:r>
          </a:p>
        </p:txBody>
      </p:sp>
      <p:sp>
        <p:nvSpPr>
          <p:cNvPr id="16" name="TextBox 16"/>
          <p:cNvSpPr txBox="1"/>
          <p:nvPr/>
        </p:nvSpPr>
        <p:spPr>
          <a:xfrm>
            <a:off x="12039600" y="1325562"/>
            <a:ext cx="6324601" cy="2751138"/>
          </a:xfrm>
          <a:prstGeom prst="rect">
            <a:avLst/>
          </a:prstGeom>
        </p:spPr>
        <p:txBody>
          <a:bodyPr wrap="square" lIns="0" tIns="0" rIns="0" bIns="0" rtlCol="0" anchor="t">
            <a:spAutoFit/>
          </a:bodyPr>
          <a:lstStyle/>
          <a:p>
            <a:pPr marL="441672" lvl="1" indent="-220836">
              <a:lnSpc>
                <a:spcPts val="3068"/>
              </a:lnSpc>
              <a:buFont typeface="Arial"/>
              <a:buChar char="•"/>
            </a:pPr>
            <a:r>
              <a:rPr lang="en-US" sz="2045" dirty="0">
                <a:solidFill>
                  <a:srgbClr val="000000"/>
                </a:solidFill>
                <a:latin typeface="Open Sans"/>
              </a:rPr>
              <a:t>The model recognizes the need for continuous improvement by including a stage dedicated to “Adapting Actions” based on the insights gained throughout the process. </a:t>
            </a:r>
          </a:p>
          <a:p>
            <a:pPr marL="441672" lvl="1" indent="-220836">
              <a:lnSpc>
                <a:spcPts val="3068"/>
              </a:lnSpc>
              <a:buFont typeface="Arial"/>
              <a:buChar char="•"/>
            </a:pPr>
            <a:r>
              <a:rPr lang="en-US" sz="2045" dirty="0">
                <a:solidFill>
                  <a:srgbClr val="000000"/>
                </a:solidFill>
                <a:latin typeface="Open Sans"/>
              </a:rPr>
              <a:t>This is essential in situations where organizational priorities, market conditions, and external factors may change over time.</a:t>
            </a:r>
          </a:p>
        </p:txBody>
      </p:sp>
      <p:sp>
        <p:nvSpPr>
          <p:cNvPr id="17" name="TextBox 17"/>
          <p:cNvSpPr txBox="1"/>
          <p:nvPr/>
        </p:nvSpPr>
        <p:spPr>
          <a:xfrm>
            <a:off x="12404520" y="6438900"/>
            <a:ext cx="4664280" cy="521874"/>
          </a:xfrm>
          <a:prstGeom prst="rect">
            <a:avLst/>
          </a:prstGeom>
        </p:spPr>
        <p:txBody>
          <a:bodyPr lIns="0" tIns="0" rIns="0" bIns="0" rtlCol="0" anchor="t">
            <a:spAutoFit/>
          </a:bodyPr>
          <a:lstStyle/>
          <a:p>
            <a:pPr algn="ctr">
              <a:lnSpc>
                <a:spcPts val="4253"/>
              </a:lnSpc>
              <a:spcBef>
                <a:spcPct val="0"/>
              </a:spcBef>
            </a:pPr>
            <a:r>
              <a:rPr lang="en-US" sz="3200" dirty="0">
                <a:solidFill>
                  <a:srgbClr val="000000"/>
                </a:solidFill>
                <a:latin typeface="Open Sans Bold"/>
              </a:rPr>
              <a:t>Knowledge Transfer</a:t>
            </a:r>
          </a:p>
        </p:txBody>
      </p:sp>
      <p:sp>
        <p:nvSpPr>
          <p:cNvPr id="18" name="TextBox 18"/>
          <p:cNvSpPr txBox="1"/>
          <p:nvPr/>
        </p:nvSpPr>
        <p:spPr>
          <a:xfrm>
            <a:off x="12104415" y="7040562"/>
            <a:ext cx="5954985" cy="2751138"/>
          </a:xfrm>
          <a:prstGeom prst="rect">
            <a:avLst/>
          </a:prstGeom>
        </p:spPr>
        <p:txBody>
          <a:bodyPr wrap="square" lIns="0" tIns="0" rIns="0" bIns="0" rtlCol="0" anchor="t">
            <a:spAutoFit/>
          </a:bodyPr>
          <a:lstStyle/>
          <a:p>
            <a:pPr marL="441672" lvl="1" indent="-220836">
              <a:lnSpc>
                <a:spcPts val="3068"/>
              </a:lnSpc>
              <a:buFont typeface="Arial"/>
              <a:buChar char="•"/>
            </a:pPr>
            <a:r>
              <a:rPr lang="en-US" sz="2045" dirty="0">
                <a:solidFill>
                  <a:srgbClr val="000000"/>
                </a:solidFill>
                <a:latin typeface="Open Sans"/>
              </a:rPr>
              <a:t>The final stage involves transferring ownership of the sustainment efforts. </a:t>
            </a:r>
          </a:p>
          <a:p>
            <a:pPr marL="441672" lvl="1" indent="-220836">
              <a:lnSpc>
                <a:spcPts val="3068"/>
              </a:lnSpc>
              <a:buFont typeface="Arial"/>
              <a:buChar char="•"/>
            </a:pPr>
            <a:r>
              <a:rPr lang="en-US" sz="2045" dirty="0">
                <a:solidFill>
                  <a:srgbClr val="000000"/>
                </a:solidFill>
                <a:latin typeface="Open Sans"/>
              </a:rPr>
              <a:t>This includes the transfer of knowledge and assets related to the change. </a:t>
            </a:r>
          </a:p>
          <a:p>
            <a:pPr marL="441672" lvl="1" indent="-220836">
              <a:lnSpc>
                <a:spcPts val="3068"/>
              </a:lnSpc>
              <a:buFont typeface="Arial"/>
              <a:buChar char="•"/>
            </a:pPr>
            <a:r>
              <a:rPr lang="en-US" sz="2045" dirty="0">
                <a:solidFill>
                  <a:srgbClr val="000000"/>
                </a:solidFill>
                <a:latin typeface="Open Sans"/>
              </a:rPr>
              <a:t>Effective knowledge transfer ensures that the organization retains the best practices and lessons learned from the change project.</a:t>
            </a:r>
          </a:p>
        </p:txBody>
      </p:sp>
    </p:spTree>
    <p:extLst>
      <p:ext uri="{BB962C8B-B14F-4D97-AF65-F5344CB8AC3E}">
        <p14:creationId xmlns:p14="http://schemas.microsoft.com/office/powerpoint/2010/main" val="2998369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0D2"/>
        </a:solidFill>
        <a:effectLst/>
      </p:bgPr>
    </p:bg>
    <p:spTree>
      <p:nvGrpSpPr>
        <p:cNvPr id="1" name=""/>
        <p:cNvGrpSpPr/>
        <p:nvPr/>
      </p:nvGrpSpPr>
      <p:grpSpPr>
        <a:xfrm>
          <a:off x="0" y="0"/>
          <a:ext cx="0" cy="0"/>
          <a:chOff x="0" y="0"/>
          <a:chExt cx="0" cy="0"/>
        </a:xfrm>
      </p:grpSpPr>
      <p:sp>
        <p:nvSpPr>
          <p:cNvPr id="2" name="Freeform 2"/>
          <p:cNvSpPr/>
          <p:nvPr/>
        </p:nvSpPr>
        <p:spPr>
          <a:xfrm>
            <a:off x="12703796" y="-687180"/>
            <a:ext cx="9876278" cy="12931297"/>
          </a:xfrm>
          <a:custGeom>
            <a:avLst/>
            <a:gdLst/>
            <a:ahLst/>
            <a:cxnLst/>
            <a:rect l="l" t="t" r="r" b="b"/>
            <a:pathLst>
              <a:path w="9876278" h="12931297">
                <a:moveTo>
                  <a:pt x="0" y="0"/>
                </a:moveTo>
                <a:lnTo>
                  <a:pt x="9876277" y="0"/>
                </a:lnTo>
                <a:lnTo>
                  <a:pt x="9876277" y="12931296"/>
                </a:lnTo>
                <a:lnTo>
                  <a:pt x="0" y="129312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1643091" y="1667278"/>
            <a:ext cx="24026756" cy="12843393"/>
          </a:xfrm>
          <a:custGeom>
            <a:avLst/>
            <a:gdLst/>
            <a:ahLst/>
            <a:cxnLst/>
            <a:rect l="l" t="t" r="r" b="b"/>
            <a:pathLst>
              <a:path w="24026756" h="12843393">
                <a:moveTo>
                  <a:pt x="0" y="0"/>
                </a:moveTo>
                <a:lnTo>
                  <a:pt x="24026756" y="0"/>
                </a:lnTo>
                <a:lnTo>
                  <a:pt x="24026756" y="12843393"/>
                </a:lnTo>
                <a:lnTo>
                  <a:pt x="0" y="1284339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2627237" y="1152329"/>
            <a:ext cx="13033525" cy="7982343"/>
          </a:xfrm>
          <a:custGeom>
            <a:avLst/>
            <a:gdLst/>
            <a:ahLst/>
            <a:cxnLst/>
            <a:rect l="l" t="t" r="r" b="b"/>
            <a:pathLst>
              <a:path w="13033525" h="7982343">
                <a:moveTo>
                  <a:pt x="0" y="0"/>
                </a:moveTo>
                <a:lnTo>
                  <a:pt x="13033526" y="0"/>
                </a:lnTo>
                <a:lnTo>
                  <a:pt x="13033526" y="7982342"/>
                </a:lnTo>
                <a:lnTo>
                  <a:pt x="0" y="798234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rot="-116854">
            <a:off x="-592470" y="6237083"/>
            <a:ext cx="7447865" cy="4561422"/>
          </a:xfrm>
          <a:custGeom>
            <a:avLst/>
            <a:gdLst/>
            <a:ahLst/>
            <a:cxnLst/>
            <a:rect l="l" t="t" r="r" b="b"/>
            <a:pathLst>
              <a:path w="7447865" h="4561422">
                <a:moveTo>
                  <a:pt x="0" y="0"/>
                </a:moveTo>
                <a:lnTo>
                  <a:pt x="7447865" y="0"/>
                </a:lnTo>
                <a:lnTo>
                  <a:pt x="7447865" y="4561422"/>
                </a:lnTo>
                <a:lnTo>
                  <a:pt x="0" y="456142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rot="-116854">
            <a:off x="-279019" y="-464797"/>
            <a:ext cx="7447865" cy="4561422"/>
          </a:xfrm>
          <a:custGeom>
            <a:avLst/>
            <a:gdLst/>
            <a:ahLst/>
            <a:cxnLst/>
            <a:rect l="l" t="t" r="r" b="b"/>
            <a:pathLst>
              <a:path w="7447865" h="4561422">
                <a:moveTo>
                  <a:pt x="0" y="0"/>
                </a:moveTo>
                <a:lnTo>
                  <a:pt x="7447865" y="0"/>
                </a:lnTo>
                <a:lnTo>
                  <a:pt x="7447865" y="4561423"/>
                </a:lnTo>
                <a:lnTo>
                  <a:pt x="0" y="456142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7" name="TextBox 7"/>
          <p:cNvSpPr txBox="1"/>
          <p:nvPr/>
        </p:nvSpPr>
        <p:spPr>
          <a:xfrm>
            <a:off x="1112774" y="477974"/>
            <a:ext cx="4664280" cy="1063352"/>
          </a:xfrm>
          <a:prstGeom prst="rect">
            <a:avLst/>
          </a:prstGeom>
        </p:spPr>
        <p:txBody>
          <a:bodyPr lIns="0" tIns="0" rIns="0" bIns="0" rtlCol="0" anchor="t">
            <a:spAutoFit/>
          </a:bodyPr>
          <a:lstStyle/>
          <a:p>
            <a:pPr marL="0" lvl="0" indent="0" algn="ctr">
              <a:lnSpc>
                <a:spcPts val="4252"/>
              </a:lnSpc>
              <a:spcBef>
                <a:spcPct val="0"/>
              </a:spcBef>
            </a:pPr>
            <a:r>
              <a:rPr lang="en-US" sz="3200" dirty="0">
                <a:solidFill>
                  <a:srgbClr val="000000"/>
                </a:solidFill>
                <a:latin typeface="Open Sans Bold"/>
              </a:rPr>
              <a:t>Inflexibility and Rigidity</a:t>
            </a:r>
          </a:p>
        </p:txBody>
      </p:sp>
      <p:sp>
        <p:nvSpPr>
          <p:cNvPr id="8" name="TextBox 8"/>
          <p:cNvSpPr txBox="1"/>
          <p:nvPr/>
        </p:nvSpPr>
        <p:spPr>
          <a:xfrm>
            <a:off x="1012579" y="1474651"/>
            <a:ext cx="5532338" cy="1937183"/>
          </a:xfrm>
          <a:prstGeom prst="rect">
            <a:avLst/>
          </a:prstGeom>
        </p:spPr>
        <p:txBody>
          <a:bodyPr lIns="0" tIns="0" rIns="0" bIns="0" rtlCol="0" anchor="t">
            <a:spAutoFit/>
          </a:bodyPr>
          <a:lstStyle/>
          <a:p>
            <a:pPr marL="441650" lvl="1" indent="-220825">
              <a:lnSpc>
                <a:spcPts val="3068"/>
              </a:lnSpc>
              <a:buFont typeface="Arial"/>
              <a:buChar char="•"/>
            </a:pPr>
            <a:r>
              <a:rPr lang="en-US" sz="2045">
                <a:solidFill>
                  <a:srgbClr val="000000"/>
                </a:solidFill>
                <a:latin typeface="Open Sans"/>
              </a:rPr>
              <a:t>May be too rigid for dynamic, fast-changing environments.</a:t>
            </a:r>
          </a:p>
          <a:p>
            <a:pPr marL="441650" lvl="1" indent="-220825">
              <a:lnSpc>
                <a:spcPts val="3068"/>
              </a:lnSpc>
              <a:buFont typeface="Arial"/>
              <a:buChar char="•"/>
            </a:pPr>
            <a:r>
              <a:rPr lang="en-US" sz="2045">
                <a:solidFill>
                  <a:srgbClr val="000000"/>
                </a:solidFill>
                <a:latin typeface="Open Sans"/>
              </a:rPr>
              <a:t>Can limit swift response to unexpected changes.</a:t>
            </a:r>
          </a:p>
          <a:p>
            <a:pPr marL="441650" lvl="1" indent="-220825" algn="l">
              <a:lnSpc>
                <a:spcPts val="3068"/>
              </a:lnSpc>
              <a:spcBef>
                <a:spcPct val="0"/>
              </a:spcBef>
              <a:buFont typeface="Arial"/>
              <a:buChar char="•"/>
            </a:pPr>
            <a:endParaRPr lang="en-US" sz="2045">
              <a:solidFill>
                <a:srgbClr val="000000"/>
              </a:solidFill>
              <a:latin typeface="Open Sans"/>
            </a:endParaRPr>
          </a:p>
        </p:txBody>
      </p:sp>
      <p:sp>
        <p:nvSpPr>
          <p:cNvPr id="9" name="TextBox 9"/>
          <p:cNvSpPr txBox="1"/>
          <p:nvPr/>
        </p:nvSpPr>
        <p:spPr>
          <a:xfrm>
            <a:off x="4961555" y="4321143"/>
            <a:ext cx="7707184" cy="1457325"/>
          </a:xfrm>
          <a:prstGeom prst="rect">
            <a:avLst/>
          </a:prstGeom>
        </p:spPr>
        <p:txBody>
          <a:bodyPr lIns="0" tIns="0" rIns="0" bIns="0" rtlCol="0" anchor="t">
            <a:spAutoFit/>
          </a:bodyPr>
          <a:lstStyle/>
          <a:p>
            <a:pPr marL="0" lvl="0" indent="0" algn="ctr">
              <a:lnSpc>
                <a:spcPts val="9600"/>
              </a:lnSpc>
              <a:spcBef>
                <a:spcPct val="0"/>
              </a:spcBef>
            </a:pPr>
            <a:r>
              <a:rPr lang="en-US" sz="8000">
                <a:solidFill>
                  <a:srgbClr val="000000"/>
                </a:solidFill>
                <a:latin typeface="Hertical"/>
              </a:rPr>
              <a:t>Weakness</a:t>
            </a:r>
          </a:p>
        </p:txBody>
      </p:sp>
      <p:sp>
        <p:nvSpPr>
          <p:cNvPr id="10" name="Freeform 10"/>
          <p:cNvSpPr/>
          <p:nvPr/>
        </p:nvSpPr>
        <p:spPr>
          <a:xfrm>
            <a:off x="13427318" y="866059"/>
            <a:ext cx="770311" cy="772241"/>
          </a:xfrm>
          <a:custGeom>
            <a:avLst/>
            <a:gdLst/>
            <a:ahLst/>
            <a:cxnLst/>
            <a:rect l="l" t="t" r="r" b="b"/>
            <a:pathLst>
              <a:path w="770311" h="772241">
                <a:moveTo>
                  <a:pt x="0" y="0"/>
                </a:moveTo>
                <a:lnTo>
                  <a:pt x="770310" y="0"/>
                </a:lnTo>
                <a:lnTo>
                  <a:pt x="770310" y="772241"/>
                </a:lnTo>
                <a:lnTo>
                  <a:pt x="0" y="772241"/>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1" name="Freeform 11"/>
          <p:cNvSpPr/>
          <p:nvPr/>
        </p:nvSpPr>
        <p:spPr>
          <a:xfrm rot="-116854">
            <a:off x="11585862" y="-375045"/>
            <a:ext cx="7447865" cy="4561422"/>
          </a:xfrm>
          <a:custGeom>
            <a:avLst/>
            <a:gdLst/>
            <a:ahLst/>
            <a:cxnLst/>
            <a:rect l="l" t="t" r="r" b="b"/>
            <a:pathLst>
              <a:path w="7447865" h="4561422">
                <a:moveTo>
                  <a:pt x="0" y="0"/>
                </a:moveTo>
                <a:lnTo>
                  <a:pt x="7447865" y="0"/>
                </a:lnTo>
                <a:lnTo>
                  <a:pt x="7447865" y="4561423"/>
                </a:lnTo>
                <a:lnTo>
                  <a:pt x="0" y="456142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2" name="Freeform 12"/>
          <p:cNvSpPr/>
          <p:nvPr/>
        </p:nvSpPr>
        <p:spPr>
          <a:xfrm rot="-116854">
            <a:off x="11404472" y="6170408"/>
            <a:ext cx="7447865" cy="4561422"/>
          </a:xfrm>
          <a:custGeom>
            <a:avLst/>
            <a:gdLst/>
            <a:ahLst/>
            <a:cxnLst/>
            <a:rect l="l" t="t" r="r" b="b"/>
            <a:pathLst>
              <a:path w="7447865" h="4561422">
                <a:moveTo>
                  <a:pt x="0" y="0"/>
                </a:moveTo>
                <a:lnTo>
                  <a:pt x="7447865" y="0"/>
                </a:lnTo>
                <a:lnTo>
                  <a:pt x="7447865" y="4561422"/>
                </a:lnTo>
                <a:lnTo>
                  <a:pt x="0" y="456142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3" name="TextBox 13"/>
          <p:cNvSpPr txBox="1"/>
          <p:nvPr/>
        </p:nvSpPr>
        <p:spPr>
          <a:xfrm>
            <a:off x="799323" y="6967298"/>
            <a:ext cx="4664280" cy="1063352"/>
          </a:xfrm>
          <a:prstGeom prst="rect">
            <a:avLst/>
          </a:prstGeom>
        </p:spPr>
        <p:txBody>
          <a:bodyPr lIns="0" tIns="0" rIns="0" bIns="0" rtlCol="0" anchor="t">
            <a:spAutoFit/>
          </a:bodyPr>
          <a:lstStyle/>
          <a:p>
            <a:pPr marL="0" lvl="0" indent="0" algn="ctr">
              <a:lnSpc>
                <a:spcPts val="4252"/>
              </a:lnSpc>
              <a:spcBef>
                <a:spcPct val="0"/>
              </a:spcBef>
            </a:pPr>
            <a:r>
              <a:rPr lang="en-US" sz="3200" dirty="0">
                <a:solidFill>
                  <a:srgbClr val="000000"/>
                </a:solidFill>
                <a:latin typeface="Open Sans Bold"/>
              </a:rPr>
              <a:t>Overemphasis on Linear Processes</a:t>
            </a:r>
          </a:p>
        </p:txBody>
      </p:sp>
      <p:sp>
        <p:nvSpPr>
          <p:cNvPr id="14" name="TextBox 14"/>
          <p:cNvSpPr txBox="1"/>
          <p:nvPr/>
        </p:nvSpPr>
        <p:spPr>
          <a:xfrm>
            <a:off x="365294" y="8256371"/>
            <a:ext cx="5532338" cy="1547494"/>
          </a:xfrm>
          <a:prstGeom prst="rect">
            <a:avLst/>
          </a:prstGeom>
        </p:spPr>
        <p:txBody>
          <a:bodyPr lIns="0" tIns="0" rIns="0" bIns="0" rtlCol="0" anchor="t">
            <a:spAutoFit/>
          </a:bodyPr>
          <a:lstStyle/>
          <a:p>
            <a:pPr marL="441650" lvl="1" indent="-220825">
              <a:lnSpc>
                <a:spcPts val="3068"/>
              </a:lnSpc>
              <a:buFont typeface="Arial"/>
              <a:buChar char="•"/>
            </a:pPr>
            <a:r>
              <a:rPr lang="en-US" sz="2045">
                <a:solidFill>
                  <a:srgbClr val="000000"/>
                </a:solidFill>
                <a:latin typeface="Open Sans"/>
              </a:rPr>
              <a:t>Change is complex and often non-linear.</a:t>
            </a:r>
          </a:p>
          <a:p>
            <a:pPr marL="441650" lvl="1" indent="-220825">
              <a:lnSpc>
                <a:spcPts val="3068"/>
              </a:lnSpc>
              <a:buFont typeface="Arial"/>
              <a:buChar char="•"/>
            </a:pPr>
            <a:r>
              <a:rPr lang="en-US" sz="2045">
                <a:solidFill>
                  <a:srgbClr val="000000"/>
                </a:solidFill>
                <a:latin typeface="Open Sans"/>
              </a:rPr>
              <a:t>Model may oversimplify the change process, missing underlying dynamics.</a:t>
            </a:r>
          </a:p>
          <a:p>
            <a:pPr marL="0" lvl="0" indent="0" algn="l">
              <a:lnSpc>
                <a:spcPts val="3068"/>
              </a:lnSpc>
              <a:spcBef>
                <a:spcPct val="0"/>
              </a:spcBef>
            </a:pPr>
            <a:endParaRPr lang="en-US" sz="2045">
              <a:solidFill>
                <a:srgbClr val="000000"/>
              </a:solidFill>
              <a:latin typeface="Open Sans"/>
            </a:endParaRPr>
          </a:p>
        </p:txBody>
      </p:sp>
      <p:sp>
        <p:nvSpPr>
          <p:cNvPr id="15" name="TextBox 15"/>
          <p:cNvSpPr txBox="1"/>
          <p:nvPr/>
        </p:nvSpPr>
        <p:spPr>
          <a:xfrm>
            <a:off x="12977655" y="315333"/>
            <a:ext cx="4664280" cy="1063352"/>
          </a:xfrm>
          <a:prstGeom prst="rect">
            <a:avLst/>
          </a:prstGeom>
        </p:spPr>
        <p:txBody>
          <a:bodyPr lIns="0" tIns="0" rIns="0" bIns="0" rtlCol="0" anchor="t">
            <a:spAutoFit/>
          </a:bodyPr>
          <a:lstStyle/>
          <a:p>
            <a:pPr marL="0" lvl="0" indent="0" algn="ctr">
              <a:lnSpc>
                <a:spcPts val="4252"/>
              </a:lnSpc>
              <a:spcBef>
                <a:spcPct val="0"/>
              </a:spcBef>
            </a:pPr>
            <a:r>
              <a:rPr lang="en-US" sz="3200" dirty="0">
                <a:solidFill>
                  <a:srgbClr val="000000"/>
                </a:solidFill>
                <a:latin typeface="Open Sans Bold"/>
              </a:rPr>
              <a:t>Underestimation of Resistance</a:t>
            </a:r>
          </a:p>
        </p:txBody>
      </p:sp>
      <p:sp>
        <p:nvSpPr>
          <p:cNvPr id="16" name="TextBox 16"/>
          <p:cNvSpPr txBox="1"/>
          <p:nvPr/>
        </p:nvSpPr>
        <p:spPr>
          <a:xfrm>
            <a:off x="12703796" y="1474651"/>
            <a:ext cx="5532338" cy="1937183"/>
          </a:xfrm>
          <a:prstGeom prst="rect">
            <a:avLst/>
          </a:prstGeom>
        </p:spPr>
        <p:txBody>
          <a:bodyPr lIns="0" tIns="0" rIns="0" bIns="0" rtlCol="0" anchor="t">
            <a:spAutoFit/>
          </a:bodyPr>
          <a:lstStyle/>
          <a:p>
            <a:pPr marL="441650" lvl="1" indent="-220825">
              <a:lnSpc>
                <a:spcPts val="3068"/>
              </a:lnSpc>
              <a:buFont typeface="Arial"/>
              <a:buChar char="•"/>
            </a:pPr>
            <a:r>
              <a:rPr lang="en-US" sz="2045">
                <a:solidFill>
                  <a:srgbClr val="000000"/>
                </a:solidFill>
                <a:latin typeface="Open Sans"/>
              </a:rPr>
              <a:t>Risk of early resistance if awareness and desire are not fostered.</a:t>
            </a:r>
          </a:p>
          <a:p>
            <a:pPr marL="441650" lvl="1" indent="-220825">
              <a:lnSpc>
                <a:spcPts val="3068"/>
              </a:lnSpc>
              <a:buFont typeface="Arial"/>
              <a:buChar char="•"/>
            </a:pPr>
            <a:r>
              <a:rPr lang="en-US" sz="2045">
                <a:solidFill>
                  <a:srgbClr val="000000"/>
                </a:solidFill>
                <a:latin typeface="Open Sans"/>
              </a:rPr>
              <a:t>Case study shows resistance when change is perceived negatively.</a:t>
            </a:r>
          </a:p>
          <a:p>
            <a:pPr marL="0" lvl="0" indent="0" algn="l">
              <a:lnSpc>
                <a:spcPts val="3068"/>
              </a:lnSpc>
              <a:spcBef>
                <a:spcPct val="0"/>
              </a:spcBef>
            </a:pPr>
            <a:endParaRPr lang="en-US" sz="2045">
              <a:solidFill>
                <a:srgbClr val="000000"/>
              </a:solidFill>
              <a:latin typeface="Open Sans"/>
            </a:endParaRPr>
          </a:p>
        </p:txBody>
      </p:sp>
      <p:sp>
        <p:nvSpPr>
          <p:cNvPr id="17" name="TextBox 17"/>
          <p:cNvSpPr txBox="1"/>
          <p:nvPr/>
        </p:nvSpPr>
        <p:spPr>
          <a:xfrm>
            <a:off x="12595020" y="6967298"/>
            <a:ext cx="4664280" cy="1063352"/>
          </a:xfrm>
          <a:prstGeom prst="rect">
            <a:avLst/>
          </a:prstGeom>
        </p:spPr>
        <p:txBody>
          <a:bodyPr lIns="0" tIns="0" rIns="0" bIns="0" rtlCol="0" anchor="t">
            <a:spAutoFit/>
          </a:bodyPr>
          <a:lstStyle/>
          <a:p>
            <a:pPr algn="ctr">
              <a:lnSpc>
                <a:spcPts val="4252"/>
              </a:lnSpc>
              <a:spcBef>
                <a:spcPct val="0"/>
              </a:spcBef>
            </a:pPr>
            <a:r>
              <a:rPr lang="en-US" sz="3200" dirty="0">
                <a:solidFill>
                  <a:srgbClr val="000000"/>
                </a:solidFill>
                <a:latin typeface="Open Sans Bold"/>
              </a:rPr>
              <a:t>Complexity in Application</a:t>
            </a:r>
          </a:p>
        </p:txBody>
      </p:sp>
      <p:sp>
        <p:nvSpPr>
          <p:cNvPr id="18" name="TextBox 18"/>
          <p:cNvSpPr txBox="1"/>
          <p:nvPr/>
        </p:nvSpPr>
        <p:spPr>
          <a:xfrm>
            <a:off x="12543626" y="8208361"/>
            <a:ext cx="5532338" cy="1547494"/>
          </a:xfrm>
          <a:prstGeom prst="rect">
            <a:avLst/>
          </a:prstGeom>
        </p:spPr>
        <p:txBody>
          <a:bodyPr lIns="0" tIns="0" rIns="0" bIns="0" rtlCol="0" anchor="t">
            <a:spAutoFit/>
          </a:bodyPr>
          <a:lstStyle/>
          <a:p>
            <a:pPr marL="441650" lvl="1" indent="-220825">
              <a:lnSpc>
                <a:spcPts val="3068"/>
              </a:lnSpc>
              <a:buFont typeface="Arial"/>
              <a:buChar char="•"/>
            </a:pPr>
            <a:r>
              <a:rPr lang="en-US" sz="2045">
                <a:solidFill>
                  <a:srgbClr val="000000"/>
                </a:solidFill>
                <a:latin typeface="Open Sans"/>
              </a:rPr>
              <a:t>Demands significant resource investment.</a:t>
            </a:r>
          </a:p>
          <a:p>
            <a:pPr marL="441650" lvl="1" indent="-220825">
              <a:lnSpc>
                <a:spcPts val="3068"/>
              </a:lnSpc>
              <a:buFont typeface="Arial"/>
              <a:buChar char="•"/>
            </a:pPr>
            <a:r>
              <a:rPr lang="en-US" sz="2045">
                <a:solidFill>
                  <a:srgbClr val="000000"/>
                </a:solidFill>
                <a:latin typeface="Open Sans"/>
              </a:rPr>
              <a:t>Challenging for small or resource-constrained organizations.</a:t>
            </a:r>
          </a:p>
          <a:p>
            <a:pPr algn="l">
              <a:lnSpc>
                <a:spcPts val="3068"/>
              </a:lnSpc>
              <a:spcBef>
                <a:spcPct val="0"/>
              </a:spcBef>
            </a:pPr>
            <a:endParaRPr lang="en-US" sz="2045">
              <a:solidFill>
                <a:srgbClr val="000000"/>
              </a:solidFill>
              <a:latin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rot="10080619" flipV="1">
            <a:off x="4029952" y="7133336"/>
            <a:ext cx="9143670" cy="4887707"/>
          </a:xfrm>
          <a:custGeom>
            <a:avLst/>
            <a:gdLst/>
            <a:ahLst/>
            <a:cxnLst/>
            <a:rect l="l" t="t" r="r" b="b"/>
            <a:pathLst>
              <a:path w="9143670" h="4887707">
                <a:moveTo>
                  <a:pt x="0" y="4887707"/>
                </a:moveTo>
                <a:lnTo>
                  <a:pt x="9143669" y="4887707"/>
                </a:lnTo>
                <a:lnTo>
                  <a:pt x="9143669" y="0"/>
                </a:lnTo>
                <a:lnTo>
                  <a:pt x="0" y="0"/>
                </a:lnTo>
                <a:lnTo>
                  <a:pt x="0" y="4887707"/>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1261522" y="-1466626"/>
            <a:ext cx="13220252" cy="13220252"/>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865E"/>
            </a:solidFill>
          </p:spPr>
          <p:txBody>
            <a:bodyPr/>
            <a:lstStyle/>
            <a:p>
              <a:endParaRPr lang="en-US"/>
            </a:p>
          </p:txBody>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3693"/>
                </a:lnSpc>
              </a:pPr>
              <a:endParaRPr/>
            </a:p>
          </p:txBody>
        </p:sp>
      </p:grpSp>
      <p:sp>
        <p:nvSpPr>
          <p:cNvPr id="6" name="Freeform 6"/>
          <p:cNvSpPr/>
          <p:nvPr/>
        </p:nvSpPr>
        <p:spPr>
          <a:xfrm flipV="1">
            <a:off x="13716165" y="-1254083"/>
            <a:ext cx="9143670" cy="4887707"/>
          </a:xfrm>
          <a:custGeom>
            <a:avLst/>
            <a:gdLst/>
            <a:ahLst/>
            <a:cxnLst/>
            <a:rect l="l" t="t" r="r" b="b"/>
            <a:pathLst>
              <a:path w="9143670" h="4887707">
                <a:moveTo>
                  <a:pt x="0" y="4887707"/>
                </a:moveTo>
                <a:lnTo>
                  <a:pt x="9143670" y="4887707"/>
                </a:lnTo>
                <a:lnTo>
                  <a:pt x="9143670" y="0"/>
                </a:lnTo>
                <a:lnTo>
                  <a:pt x="0" y="0"/>
                </a:lnTo>
                <a:lnTo>
                  <a:pt x="0" y="4887707"/>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15072229" y="6236917"/>
            <a:ext cx="4374142" cy="5727191"/>
          </a:xfrm>
          <a:custGeom>
            <a:avLst/>
            <a:gdLst/>
            <a:ahLst/>
            <a:cxnLst/>
            <a:rect l="l" t="t" r="r" b="b"/>
            <a:pathLst>
              <a:path w="4374142" h="5727191">
                <a:moveTo>
                  <a:pt x="0" y="0"/>
                </a:moveTo>
                <a:lnTo>
                  <a:pt x="4374142" y="0"/>
                </a:lnTo>
                <a:lnTo>
                  <a:pt x="4374142" y="5727191"/>
                </a:lnTo>
                <a:lnTo>
                  <a:pt x="0" y="57271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10578437" y="3807133"/>
            <a:ext cx="8113395" cy="3404007"/>
          </a:xfrm>
          <a:custGeom>
            <a:avLst/>
            <a:gdLst/>
            <a:ahLst/>
            <a:cxnLst/>
            <a:rect l="l" t="t" r="r" b="b"/>
            <a:pathLst>
              <a:path w="8113395" h="3404007">
                <a:moveTo>
                  <a:pt x="0" y="0"/>
                </a:moveTo>
                <a:lnTo>
                  <a:pt x="8113395" y="0"/>
                </a:lnTo>
                <a:lnTo>
                  <a:pt x="8113395" y="3404007"/>
                </a:lnTo>
                <a:lnTo>
                  <a:pt x="0" y="3404007"/>
                </a:lnTo>
                <a:lnTo>
                  <a:pt x="0" y="0"/>
                </a:lnTo>
                <a:close/>
              </a:path>
            </a:pathLst>
          </a:custGeom>
          <a:blipFill>
            <a:blip r:embed="rId6"/>
            <a:stretch>
              <a:fillRect l="-9723" r="-9833"/>
            </a:stretch>
          </a:blipFill>
        </p:spPr>
        <p:txBody>
          <a:bodyPr/>
          <a:lstStyle/>
          <a:p>
            <a:endParaRPr lang="en-US"/>
          </a:p>
        </p:txBody>
      </p:sp>
      <p:sp>
        <p:nvSpPr>
          <p:cNvPr id="9" name="TextBox 9"/>
          <p:cNvSpPr txBox="1"/>
          <p:nvPr/>
        </p:nvSpPr>
        <p:spPr>
          <a:xfrm>
            <a:off x="1277863" y="624514"/>
            <a:ext cx="8141482" cy="1369470"/>
          </a:xfrm>
          <a:prstGeom prst="rect">
            <a:avLst/>
          </a:prstGeom>
        </p:spPr>
        <p:txBody>
          <a:bodyPr lIns="0" tIns="0" rIns="0" bIns="0" rtlCol="0" anchor="t">
            <a:spAutoFit/>
          </a:bodyPr>
          <a:lstStyle/>
          <a:p>
            <a:pPr marL="0" lvl="0" indent="0" algn="ctr">
              <a:lnSpc>
                <a:spcPts val="11142"/>
              </a:lnSpc>
              <a:spcBef>
                <a:spcPct val="0"/>
              </a:spcBef>
            </a:pPr>
            <a:r>
              <a:rPr lang="en-US" sz="7958">
                <a:solidFill>
                  <a:srgbClr val="FEF9EF"/>
                </a:solidFill>
                <a:latin typeface="Aristotelica Pro Bold"/>
              </a:rPr>
              <a:t>Famous Use Case</a:t>
            </a:r>
          </a:p>
        </p:txBody>
      </p:sp>
      <p:sp>
        <p:nvSpPr>
          <p:cNvPr id="10" name="TextBox 10"/>
          <p:cNvSpPr txBox="1"/>
          <p:nvPr/>
        </p:nvSpPr>
        <p:spPr>
          <a:xfrm>
            <a:off x="113299" y="2424841"/>
            <a:ext cx="10061306" cy="7797134"/>
          </a:xfrm>
          <a:prstGeom prst="rect">
            <a:avLst/>
          </a:prstGeom>
        </p:spPr>
        <p:txBody>
          <a:bodyPr lIns="0" tIns="0" rIns="0" bIns="0" rtlCol="0" anchor="t">
            <a:spAutoFit/>
          </a:bodyPr>
          <a:lstStyle/>
          <a:p>
            <a:pPr algn="ctr">
              <a:lnSpc>
                <a:spcPts val="2921"/>
              </a:lnSpc>
            </a:pPr>
            <a:r>
              <a:rPr lang="en-US" sz="2086" dirty="0">
                <a:solidFill>
                  <a:srgbClr val="FEF9EF"/>
                </a:solidFill>
                <a:latin typeface="Comic Sans MS" panose="030F0902030302020204" pitchFamily="66" charset="0"/>
              </a:rPr>
              <a:t>One of the most cited use cases of the </a:t>
            </a:r>
            <a:r>
              <a:rPr lang="en-US" sz="2086" dirty="0" err="1">
                <a:solidFill>
                  <a:srgbClr val="FEF9EF"/>
                </a:solidFill>
                <a:latin typeface="Comic Sans MS" panose="030F0902030302020204" pitchFamily="66" charset="0"/>
              </a:rPr>
              <a:t>Prosci</a:t>
            </a:r>
            <a:r>
              <a:rPr lang="en-US" sz="2086" dirty="0">
                <a:solidFill>
                  <a:srgbClr val="FEF9EF"/>
                </a:solidFill>
                <a:latin typeface="Comic Sans MS" panose="030F0902030302020204" pitchFamily="66" charset="0"/>
              </a:rPr>
              <a:t>  Model involves its application by Texas Instruments, a leading technology company. Texas Instruments used the ADKAR Model to manage change during significant organizational transformations, including technological upgrades and process improvements across various departments.</a:t>
            </a:r>
          </a:p>
          <a:p>
            <a:pPr algn="ctr">
              <a:lnSpc>
                <a:spcPts val="2921"/>
              </a:lnSpc>
            </a:pPr>
            <a:r>
              <a:rPr lang="en-US" sz="2086" dirty="0">
                <a:solidFill>
                  <a:srgbClr val="FEF9EF"/>
                </a:solidFill>
                <a:latin typeface="Comic Sans MS" panose="030F0902030302020204" pitchFamily="66" charset="0"/>
              </a:rPr>
              <a:t>The company faced challenges in implementing new software systems and processes, which required a shift in how employees performed their tasks. To address these challenges, Texas Instruments leveraged the Model to guide the change management process. They focused on building awareness about the need for change, creating a desire among employees to support and participate in the change, providing the necessary knowledge and training for employees to adopt new systems, enhancing the ability of teams to implement the changes, and reinforcing the changes to ensure they were sustained over time.</a:t>
            </a:r>
          </a:p>
          <a:p>
            <a:pPr algn="ctr">
              <a:lnSpc>
                <a:spcPts val="2921"/>
              </a:lnSpc>
            </a:pPr>
            <a:r>
              <a:rPr lang="en-US" sz="2086" dirty="0">
                <a:solidFill>
                  <a:srgbClr val="FEF9EF"/>
                </a:solidFill>
                <a:latin typeface="Comic Sans MS" panose="030F0902030302020204" pitchFamily="66" charset="0"/>
              </a:rPr>
              <a:t>This approach allowed Texas Instruments to achieve successful adoption of new technologies and processes, minimizing resistance and enhancing overall organizational performance. The use case of Texas Instruments is often highlighted in discussions about effective change management practices, demonstrating the practical application and benefits of the </a:t>
            </a:r>
            <a:r>
              <a:rPr lang="en-US" sz="2086" dirty="0" err="1">
                <a:solidFill>
                  <a:srgbClr val="FEF9EF"/>
                </a:solidFill>
                <a:latin typeface="Comic Sans MS" panose="030F0902030302020204" pitchFamily="66" charset="0"/>
              </a:rPr>
              <a:t>Prosci</a:t>
            </a:r>
            <a:r>
              <a:rPr lang="en-US" sz="2086" dirty="0">
                <a:solidFill>
                  <a:srgbClr val="FEF9EF"/>
                </a:solidFill>
                <a:latin typeface="Comic Sans MS" panose="030F0902030302020204" pitchFamily="66" charset="0"/>
              </a:rPr>
              <a:t> Model in a real-world corporate setting.</a:t>
            </a:r>
          </a:p>
          <a:p>
            <a:pPr algn="ctr">
              <a:lnSpc>
                <a:spcPts val="2921"/>
              </a:lnSpc>
            </a:pPr>
            <a:endParaRPr lang="en-US" sz="2086" dirty="0">
              <a:solidFill>
                <a:srgbClr val="FEF9EF"/>
              </a:solidFill>
              <a:latin typeface="Nunito"/>
            </a:endParaRPr>
          </a:p>
          <a:p>
            <a:pPr marL="0" lvl="0" indent="0" algn="ctr">
              <a:lnSpc>
                <a:spcPts val="2921"/>
              </a:lnSpc>
              <a:spcBef>
                <a:spcPct val="0"/>
              </a:spcBef>
            </a:pPr>
            <a:endParaRPr lang="en-US" sz="2086" dirty="0">
              <a:solidFill>
                <a:srgbClr val="FEF9EF"/>
              </a:solidFill>
              <a:latin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flipV="1">
            <a:off x="15619090" y="-793623"/>
            <a:ext cx="6004570" cy="3209716"/>
          </a:xfrm>
          <a:custGeom>
            <a:avLst/>
            <a:gdLst/>
            <a:ahLst/>
            <a:cxnLst/>
            <a:rect l="l" t="t" r="r" b="b"/>
            <a:pathLst>
              <a:path w="6004570" h="3209716">
                <a:moveTo>
                  <a:pt x="0" y="3209716"/>
                </a:moveTo>
                <a:lnTo>
                  <a:pt x="6004570" y="3209716"/>
                </a:lnTo>
                <a:lnTo>
                  <a:pt x="6004570" y="0"/>
                </a:lnTo>
                <a:lnTo>
                  <a:pt x="0" y="0"/>
                </a:lnTo>
                <a:lnTo>
                  <a:pt x="0" y="3209716"/>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657347" y="-1963480"/>
            <a:ext cx="2405509" cy="4114800"/>
          </a:xfrm>
          <a:custGeom>
            <a:avLst/>
            <a:gdLst/>
            <a:ahLst/>
            <a:cxnLst/>
            <a:rect l="l" t="t" r="r" b="b"/>
            <a:pathLst>
              <a:path w="2405509" h="4114800">
                <a:moveTo>
                  <a:pt x="0" y="0"/>
                </a:moveTo>
                <a:lnTo>
                  <a:pt x="2405509" y="0"/>
                </a:lnTo>
                <a:lnTo>
                  <a:pt x="240550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4156340" y="222118"/>
            <a:ext cx="9481361" cy="1435494"/>
          </a:xfrm>
          <a:prstGeom prst="rect">
            <a:avLst/>
          </a:prstGeom>
        </p:spPr>
        <p:txBody>
          <a:bodyPr lIns="0" tIns="0" rIns="0" bIns="0" rtlCol="0" anchor="t">
            <a:spAutoFit/>
          </a:bodyPr>
          <a:lstStyle/>
          <a:p>
            <a:pPr marL="0" lvl="0" indent="0" algn="ctr">
              <a:lnSpc>
                <a:spcPts val="11612"/>
              </a:lnSpc>
              <a:spcBef>
                <a:spcPct val="0"/>
              </a:spcBef>
            </a:pPr>
            <a:r>
              <a:rPr lang="en-US" sz="8294">
                <a:solidFill>
                  <a:srgbClr val="FF865E"/>
                </a:solidFill>
                <a:latin typeface="Aristotelica Pro Bold"/>
              </a:rPr>
              <a:t>Conclusion</a:t>
            </a:r>
          </a:p>
        </p:txBody>
      </p:sp>
      <p:sp>
        <p:nvSpPr>
          <p:cNvPr id="5" name="TextBox 5"/>
          <p:cNvSpPr txBox="1"/>
          <p:nvPr/>
        </p:nvSpPr>
        <p:spPr>
          <a:xfrm>
            <a:off x="990600" y="2160964"/>
            <a:ext cx="16540077" cy="5982663"/>
          </a:xfrm>
          <a:prstGeom prst="rect">
            <a:avLst/>
          </a:prstGeom>
        </p:spPr>
        <p:txBody>
          <a:bodyPr lIns="0" tIns="0" rIns="0" bIns="0" rtlCol="0" anchor="t">
            <a:spAutoFit/>
          </a:bodyPr>
          <a:lstStyle/>
          <a:p>
            <a:pPr marL="595131" lvl="1" indent="-297566">
              <a:lnSpc>
                <a:spcPts val="3859"/>
              </a:lnSpc>
              <a:buFont typeface="Arial"/>
              <a:buChar char="•"/>
            </a:pPr>
            <a:r>
              <a:rPr lang="en-US" sz="2756" dirty="0">
                <a:solidFill>
                  <a:srgbClr val="2B0D03"/>
                </a:solidFill>
                <a:latin typeface="Nunito"/>
              </a:rPr>
              <a:t>In simple terms, </a:t>
            </a:r>
            <a:r>
              <a:rPr lang="en-US" sz="2756" dirty="0" err="1">
                <a:solidFill>
                  <a:srgbClr val="2B0D03"/>
                </a:solidFill>
                <a:latin typeface="Nunito"/>
              </a:rPr>
              <a:t>Prosci's</a:t>
            </a:r>
            <a:r>
              <a:rPr lang="en-US" sz="2756" dirty="0">
                <a:solidFill>
                  <a:srgbClr val="2B0D03"/>
                </a:solidFill>
                <a:latin typeface="Nunito"/>
              </a:rPr>
              <a:t> Change Management Process is like a roadmap for organizations to navigate through changes smoothly. </a:t>
            </a:r>
          </a:p>
          <a:p>
            <a:pPr marL="595131" lvl="1" indent="-297566">
              <a:lnSpc>
                <a:spcPts val="3859"/>
              </a:lnSpc>
              <a:buFont typeface="Arial"/>
              <a:buChar char="•"/>
            </a:pPr>
            <a:r>
              <a:rPr lang="en-US" sz="2756" dirty="0">
                <a:solidFill>
                  <a:srgbClr val="2B0D03"/>
                </a:solidFill>
                <a:latin typeface="Nunito"/>
              </a:rPr>
              <a:t>It helps everyone involved understand why the change is happening, how it affects them, and what they need to do to make it work. </a:t>
            </a:r>
          </a:p>
          <a:p>
            <a:pPr marL="595131" lvl="1" indent="-297566">
              <a:lnSpc>
                <a:spcPts val="3859"/>
              </a:lnSpc>
              <a:buFont typeface="Arial"/>
              <a:buChar char="•"/>
            </a:pPr>
            <a:r>
              <a:rPr lang="en-US" sz="2756" dirty="0">
                <a:solidFill>
                  <a:srgbClr val="2B0D03"/>
                </a:solidFill>
                <a:latin typeface="Nunito"/>
              </a:rPr>
              <a:t>By focusing on things like clear communication, understanding how the change impacts individuals, and providing support and training, organizations can increase the chances of their changes being successful. </a:t>
            </a:r>
          </a:p>
          <a:p>
            <a:pPr marL="595131" lvl="1" indent="-297566">
              <a:lnSpc>
                <a:spcPts val="3859"/>
              </a:lnSpc>
              <a:buFont typeface="Arial"/>
              <a:buChar char="•"/>
            </a:pPr>
            <a:r>
              <a:rPr lang="en-US" sz="2756" dirty="0" err="1">
                <a:solidFill>
                  <a:srgbClr val="2B0D03"/>
                </a:solidFill>
                <a:latin typeface="Nunito"/>
              </a:rPr>
              <a:t>Prosci's</a:t>
            </a:r>
            <a:r>
              <a:rPr lang="en-US" sz="2756" dirty="0">
                <a:solidFill>
                  <a:srgbClr val="2B0D03"/>
                </a:solidFill>
                <a:latin typeface="Nunito"/>
              </a:rPr>
              <a:t> model also emphasizes the importance of learning from the process. By regularly checking in on how things are going, making adjustments as needed, and celebrating successes along the way, organizations can build a culture that's more adaptable and resilient to change in the long run. </a:t>
            </a:r>
          </a:p>
          <a:p>
            <a:pPr marL="595131" lvl="1" indent="-297566">
              <a:lnSpc>
                <a:spcPts val="3859"/>
              </a:lnSpc>
              <a:buFont typeface="Arial"/>
              <a:buChar char="•"/>
            </a:pPr>
            <a:r>
              <a:rPr lang="en-US" sz="2756" dirty="0" err="1">
                <a:solidFill>
                  <a:srgbClr val="2B0D03"/>
                </a:solidFill>
                <a:latin typeface="Nunito"/>
              </a:rPr>
              <a:t>Prosci's</a:t>
            </a:r>
            <a:r>
              <a:rPr lang="en-US" sz="2756" dirty="0">
                <a:solidFill>
                  <a:srgbClr val="2B0D03"/>
                </a:solidFill>
                <a:latin typeface="Nunito"/>
              </a:rPr>
              <a:t> Change Management Process is about empowering people to embrace and thrive in times of change, making the journey as smooth and successful as possible for everyone involved.</a:t>
            </a:r>
          </a:p>
        </p:txBody>
      </p:sp>
    </p:spTree>
    <p:extLst>
      <p:ext uri="{BB962C8B-B14F-4D97-AF65-F5344CB8AC3E}">
        <p14:creationId xmlns:p14="http://schemas.microsoft.com/office/powerpoint/2010/main" val="35890991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flipV="1">
            <a:off x="15619090" y="-793623"/>
            <a:ext cx="6004570" cy="3209716"/>
          </a:xfrm>
          <a:custGeom>
            <a:avLst/>
            <a:gdLst/>
            <a:ahLst/>
            <a:cxnLst/>
            <a:rect l="l" t="t" r="r" b="b"/>
            <a:pathLst>
              <a:path w="6004570" h="3209716">
                <a:moveTo>
                  <a:pt x="0" y="3209716"/>
                </a:moveTo>
                <a:lnTo>
                  <a:pt x="6004570" y="3209716"/>
                </a:lnTo>
                <a:lnTo>
                  <a:pt x="6004570" y="0"/>
                </a:lnTo>
                <a:lnTo>
                  <a:pt x="0" y="0"/>
                </a:lnTo>
                <a:lnTo>
                  <a:pt x="0" y="3209716"/>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657347" y="-1963480"/>
            <a:ext cx="2405509" cy="4114800"/>
          </a:xfrm>
          <a:custGeom>
            <a:avLst/>
            <a:gdLst/>
            <a:ahLst/>
            <a:cxnLst/>
            <a:rect l="l" t="t" r="r" b="b"/>
            <a:pathLst>
              <a:path w="2405509" h="4114800">
                <a:moveTo>
                  <a:pt x="0" y="0"/>
                </a:moveTo>
                <a:lnTo>
                  <a:pt x="2405509" y="0"/>
                </a:lnTo>
                <a:lnTo>
                  <a:pt x="240550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4156340" y="222118"/>
            <a:ext cx="9481361" cy="1435494"/>
          </a:xfrm>
          <a:prstGeom prst="rect">
            <a:avLst/>
          </a:prstGeom>
        </p:spPr>
        <p:txBody>
          <a:bodyPr lIns="0" tIns="0" rIns="0" bIns="0" rtlCol="0" anchor="t">
            <a:spAutoFit/>
          </a:bodyPr>
          <a:lstStyle/>
          <a:p>
            <a:pPr marL="0" lvl="0" indent="0" algn="ctr">
              <a:lnSpc>
                <a:spcPts val="11612"/>
              </a:lnSpc>
              <a:spcBef>
                <a:spcPct val="0"/>
              </a:spcBef>
            </a:pPr>
            <a:r>
              <a:rPr lang="en-US" sz="8294">
                <a:solidFill>
                  <a:srgbClr val="FF865E"/>
                </a:solidFill>
                <a:latin typeface="Aristotelica Pro Bold"/>
              </a:rPr>
              <a:t>References</a:t>
            </a:r>
          </a:p>
        </p:txBody>
      </p:sp>
      <p:sp>
        <p:nvSpPr>
          <p:cNvPr id="5" name="TextBox 5"/>
          <p:cNvSpPr txBox="1"/>
          <p:nvPr/>
        </p:nvSpPr>
        <p:spPr>
          <a:xfrm>
            <a:off x="794954" y="2829343"/>
            <a:ext cx="16698092" cy="2813271"/>
          </a:xfrm>
          <a:prstGeom prst="rect">
            <a:avLst/>
          </a:prstGeom>
        </p:spPr>
        <p:txBody>
          <a:bodyPr lIns="0" tIns="0" rIns="0" bIns="0" rtlCol="0" anchor="t">
            <a:spAutoFit/>
          </a:bodyPr>
          <a:lstStyle/>
          <a:p>
            <a:pPr marL="570292" lvl="1" indent="-285146">
              <a:lnSpc>
                <a:spcPts val="3698"/>
              </a:lnSpc>
              <a:buFont typeface="Arial"/>
              <a:buChar char="•"/>
            </a:pPr>
            <a:r>
              <a:rPr lang="en-US" sz="2641" dirty="0">
                <a:solidFill>
                  <a:srgbClr val="000000"/>
                </a:solidFill>
                <a:latin typeface="Comic Sans MS" panose="030F0902030302020204" pitchFamily="66" charset="0"/>
                <a:hlinkClick r:id="rId6"/>
              </a:rPr>
              <a:t>https://www.prosci.com/methodology/3-phase-process</a:t>
            </a:r>
            <a:endParaRPr lang="en-US" sz="2641" dirty="0">
              <a:solidFill>
                <a:srgbClr val="000000"/>
              </a:solidFill>
              <a:latin typeface="Comic Sans MS" panose="030F0902030302020204" pitchFamily="66" charset="0"/>
            </a:endParaRPr>
          </a:p>
          <a:p>
            <a:pPr marL="570292" lvl="1" indent="-285146">
              <a:lnSpc>
                <a:spcPts val="3698"/>
              </a:lnSpc>
              <a:buFont typeface="Arial"/>
              <a:buChar char="•"/>
            </a:pPr>
            <a:r>
              <a:rPr lang="en-US" sz="2641" dirty="0">
                <a:solidFill>
                  <a:srgbClr val="000000"/>
                </a:solidFill>
                <a:latin typeface="Comic Sans MS" panose="030F0902030302020204" pitchFamily="66" charset="0"/>
              </a:rPr>
              <a:t> </a:t>
            </a:r>
            <a:r>
              <a:rPr lang="en-US" sz="2641" dirty="0">
                <a:solidFill>
                  <a:srgbClr val="000000"/>
                </a:solidFill>
                <a:latin typeface="Comic Sans MS" panose="030F0902030302020204" pitchFamily="66" charset="0"/>
                <a:hlinkClick r:id="rId7"/>
              </a:rPr>
              <a:t>https://www.youtube.com/watch?v=6hHmILGHDCA</a:t>
            </a:r>
            <a:endParaRPr lang="en-US" sz="2641" dirty="0">
              <a:solidFill>
                <a:srgbClr val="000000"/>
              </a:solidFill>
              <a:latin typeface="Comic Sans MS" panose="030F0902030302020204" pitchFamily="66" charset="0"/>
            </a:endParaRPr>
          </a:p>
          <a:p>
            <a:pPr marL="570292" lvl="1" indent="-285146">
              <a:lnSpc>
                <a:spcPts val="3698"/>
              </a:lnSpc>
              <a:buFont typeface="Arial"/>
              <a:buChar char="•"/>
            </a:pPr>
            <a:r>
              <a:rPr lang="en-US" sz="2641" dirty="0">
                <a:solidFill>
                  <a:srgbClr val="000000"/>
                </a:solidFill>
                <a:latin typeface="Comic Sans MS" panose="030F0902030302020204" pitchFamily="66" charset="0"/>
              </a:rPr>
              <a:t> </a:t>
            </a:r>
            <a:r>
              <a:rPr lang="en-US" sz="2641" dirty="0">
                <a:solidFill>
                  <a:srgbClr val="000000"/>
                </a:solidFill>
                <a:latin typeface="Comic Sans MS" panose="030F0902030302020204" pitchFamily="66" charset="0"/>
                <a:hlinkClick r:id="rId8"/>
              </a:rPr>
              <a:t>https://change.walkme.com/prosci-change-management/</a:t>
            </a:r>
            <a:endParaRPr lang="en-US" sz="2641" dirty="0">
              <a:solidFill>
                <a:srgbClr val="000000"/>
              </a:solidFill>
              <a:latin typeface="Comic Sans MS" panose="030F0902030302020204" pitchFamily="66" charset="0"/>
            </a:endParaRPr>
          </a:p>
          <a:p>
            <a:pPr marL="570292" lvl="1" indent="-285146">
              <a:lnSpc>
                <a:spcPts val="3698"/>
              </a:lnSpc>
              <a:buFont typeface="Arial"/>
              <a:buChar char="•"/>
            </a:pPr>
            <a:r>
              <a:rPr lang="en-US" sz="2641" dirty="0">
                <a:solidFill>
                  <a:srgbClr val="000000"/>
                </a:solidFill>
                <a:latin typeface="Comic Sans MS" panose="030F0902030302020204" pitchFamily="66" charset="0"/>
                <a:hlinkClick r:id="rId9"/>
              </a:rPr>
              <a:t>https://www.prosci.com/hubfs/Website_English/2.downloads/success-stories/Texas-AM-success-story.pdf</a:t>
            </a:r>
            <a:r>
              <a:rPr lang="en-US" sz="2641" dirty="0">
                <a:solidFill>
                  <a:srgbClr val="000000"/>
                </a:solidFill>
                <a:latin typeface="Comic Sans MS" panose="030F0902030302020204" pitchFamily="66" charset="0"/>
              </a:rPr>
              <a:t> </a:t>
            </a:r>
          </a:p>
          <a:p>
            <a:pPr marL="570292" lvl="1" indent="-285146">
              <a:lnSpc>
                <a:spcPts val="3698"/>
              </a:lnSpc>
              <a:buFont typeface="Arial"/>
              <a:buChar char="•"/>
            </a:pPr>
            <a:r>
              <a:rPr lang="en-US" sz="2641" dirty="0">
                <a:solidFill>
                  <a:srgbClr val="000000"/>
                </a:solidFill>
                <a:latin typeface="Comic Sans MS" panose="030F0902030302020204" pitchFamily="66" charset="0"/>
                <a:hlinkClick r:id="rId10"/>
              </a:rPr>
              <a:t>https://www.prosci.com/blog/how-to-introduce-change-management-by-audience-</a:t>
            </a:r>
            <a:r>
              <a:rPr lang="en-US" sz="2641" dirty="0">
                <a:solidFill>
                  <a:srgbClr val="000000"/>
                </a:solidFill>
                <a:latin typeface="Comic Sans MS" panose="030F0902030302020204" pitchFamily="66" charset="0"/>
              </a:rPr>
              <a:t>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a:off x="4061954" y="8331847"/>
            <a:ext cx="7315200" cy="3910307"/>
          </a:xfrm>
          <a:custGeom>
            <a:avLst/>
            <a:gdLst/>
            <a:ahLst/>
            <a:cxnLst/>
            <a:rect l="l" t="t" r="r" b="b"/>
            <a:pathLst>
              <a:path w="7315200" h="3910307">
                <a:moveTo>
                  <a:pt x="0" y="0"/>
                </a:moveTo>
                <a:lnTo>
                  <a:pt x="7315200" y="0"/>
                </a:lnTo>
                <a:lnTo>
                  <a:pt x="7315200" y="3910306"/>
                </a:lnTo>
                <a:lnTo>
                  <a:pt x="0" y="3910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V="1">
            <a:off x="16270855" y="-951014"/>
            <a:ext cx="7315200" cy="3910307"/>
          </a:xfrm>
          <a:custGeom>
            <a:avLst/>
            <a:gdLst/>
            <a:ahLst/>
            <a:cxnLst/>
            <a:rect l="l" t="t" r="r" b="b"/>
            <a:pathLst>
              <a:path w="7315200" h="3910307">
                <a:moveTo>
                  <a:pt x="0" y="3910307"/>
                </a:moveTo>
                <a:lnTo>
                  <a:pt x="7315200" y="3910307"/>
                </a:lnTo>
                <a:lnTo>
                  <a:pt x="7315200" y="0"/>
                </a:lnTo>
                <a:lnTo>
                  <a:pt x="0" y="0"/>
                </a:lnTo>
                <a:lnTo>
                  <a:pt x="0" y="3910307"/>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5399913" y="-2332634"/>
            <a:ext cx="2405509" cy="4114800"/>
          </a:xfrm>
          <a:custGeom>
            <a:avLst/>
            <a:gdLst/>
            <a:ahLst/>
            <a:cxnLst/>
            <a:rect l="l" t="t" r="r" b="b"/>
            <a:pathLst>
              <a:path w="2405509" h="4114800">
                <a:moveTo>
                  <a:pt x="0" y="0"/>
                </a:moveTo>
                <a:lnTo>
                  <a:pt x="2405509" y="0"/>
                </a:lnTo>
                <a:lnTo>
                  <a:pt x="240550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a:off x="-986198" y="-649527"/>
            <a:ext cx="7588866" cy="11586055"/>
          </a:xfrm>
          <a:custGeom>
            <a:avLst/>
            <a:gdLst/>
            <a:ahLst/>
            <a:cxnLst/>
            <a:rect l="l" t="t" r="r" b="b"/>
            <a:pathLst>
              <a:path w="7588866" h="11586055">
                <a:moveTo>
                  <a:pt x="0" y="0"/>
                </a:moveTo>
                <a:lnTo>
                  <a:pt x="7588865" y="0"/>
                </a:lnTo>
                <a:lnTo>
                  <a:pt x="7588865" y="11586054"/>
                </a:lnTo>
                <a:lnTo>
                  <a:pt x="0" y="115860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6" name="Freeform 6"/>
          <p:cNvSpPr/>
          <p:nvPr/>
        </p:nvSpPr>
        <p:spPr>
          <a:xfrm>
            <a:off x="15943261" y="6891434"/>
            <a:ext cx="2887378" cy="3780528"/>
          </a:xfrm>
          <a:custGeom>
            <a:avLst/>
            <a:gdLst/>
            <a:ahLst/>
            <a:cxnLst/>
            <a:rect l="l" t="t" r="r" b="b"/>
            <a:pathLst>
              <a:path w="2887378" h="3780528">
                <a:moveTo>
                  <a:pt x="0" y="0"/>
                </a:moveTo>
                <a:lnTo>
                  <a:pt x="2887378" y="0"/>
                </a:lnTo>
                <a:lnTo>
                  <a:pt x="2887378" y="3780528"/>
                </a:lnTo>
                <a:lnTo>
                  <a:pt x="0" y="378052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7" name="TextBox 7"/>
          <p:cNvSpPr txBox="1"/>
          <p:nvPr/>
        </p:nvSpPr>
        <p:spPr>
          <a:xfrm>
            <a:off x="7129873" y="2465549"/>
            <a:ext cx="10257078" cy="6792751"/>
          </a:xfrm>
          <a:prstGeom prst="rect">
            <a:avLst/>
          </a:prstGeom>
        </p:spPr>
        <p:txBody>
          <a:bodyPr lIns="0" tIns="0" rIns="0" bIns="0" rtlCol="0" anchor="t">
            <a:spAutoFit/>
          </a:bodyPr>
          <a:lstStyle/>
          <a:p>
            <a:pPr marL="0" lvl="0" indent="0">
              <a:lnSpc>
                <a:spcPts val="25875"/>
              </a:lnSpc>
            </a:pPr>
            <a:r>
              <a:rPr lang="en-US" sz="27822">
                <a:solidFill>
                  <a:srgbClr val="FF865E"/>
                </a:solidFill>
                <a:latin typeface="Aristotelica Pro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grpSp>
        <p:nvGrpSpPr>
          <p:cNvPr id="2" name="Group 2"/>
          <p:cNvGrpSpPr/>
          <p:nvPr/>
        </p:nvGrpSpPr>
        <p:grpSpPr>
          <a:xfrm>
            <a:off x="5076655" y="3501688"/>
            <a:ext cx="3634498" cy="363449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43596" t="-1888" b="-63547"/>
              </a:stretch>
            </a:blipFill>
          </p:spPr>
          <p:txBody>
            <a:bodyPr/>
            <a:lstStyle/>
            <a:p>
              <a:endParaRPr lang="en-US"/>
            </a:p>
          </p:txBody>
        </p:sp>
      </p:grpSp>
      <p:grpSp>
        <p:nvGrpSpPr>
          <p:cNvPr id="4" name="Group 4"/>
          <p:cNvGrpSpPr/>
          <p:nvPr/>
        </p:nvGrpSpPr>
        <p:grpSpPr>
          <a:xfrm>
            <a:off x="669536" y="3607959"/>
            <a:ext cx="3421955" cy="3421955"/>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t="-16408" b="-16408"/>
              </a:stretch>
            </a:blipFill>
          </p:spPr>
          <p:txBody>
            <a:bodyPr/>
            <a:lstStyle/>
            <a:p>
              <a:endParaRPr lang="en-US"/>
            </a:p>
          </p:txBody>
        </p:sp>
      </p:grpSp>
      <p:grpSp>
        <p:nvGrpSpPr>
          <p:cNvPr id="6" name="Group 6"/>
          <p:cNvGrpSpPr/>
          <p:nvPr/>
        </p:nvGrpSpPr>
        <p:grpSpPr>
          <a:xfrm>
            <a:off x="9696317" y="3607959"/>
            <a:ext cx="3634498" cy="3634498"/>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3809" r="-3809" b="-40149"/>
              </a:stretch>
            </a:blipFill>
          </p:spPr>
          <p:txBody>
            <a:bodyPr/>
            <a:lstStyle/>
            <a:p>
              <a:endParaRPr lang="en-US"/>
            </a:p>
          </p:txBody>
        </p:sp>
      </p:grpSp>
      <p:sp>
        <p:nvSpPr>
          <p:cNvPr id="8" name="Freeform 8"/>
          <p:cNvSpPr/>
          <p:nvPr/>
        </p:nvSpPr>
        <p:spPr>
          <a:xfrm flipV="1">
            <a:off x="13495580" y="-1028700"/>
            <a:ext cx="7315200" cy="3910307"/>
          </a:xfrm>
          <a:custGeom>
            <a:avLst/>
            <a:gdLst/>
            <a:ahLst/>
            <a:cxnLst/>
            <a:rect l="l" t="t" r="r" b="b"/>
            <a:pathLst>
              <a:path w="7315200" h="3910307">
                <a:moveTo>
                  <a:pt x="0" y="3910307"/>
                </a:moveTo>
                <a:lnTo>
                  <a:pt x="7315200" y="3910307"/>
                </a:lnTo>
                <a:lnTo>
                  <a:pt x="7315200" y="0"/>
                </a:lnTo>
                <a:lnTo>
                  <a:pt x="0" y="0"/>
                </a:lnTo>
                <a:lnTo>
                  <a:pt x="0" y="3910307"/>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Freeform 9"/>
          <p:cNvSpPr/>
          <p:nvPr/>
        </p:nvSpPr>
        <p:spPr>
          <a:xfrm>
            <a:off x="0" y="-1028700"/>
            <a:ext cx="2405509" cy="4114800"/>
          </a:xfrm>
          <a:custGeom>
            <a:avLst/>
            <a:gdLst/>
            <a:ahLst/>
            <a:cxnLst/>
            <a:rect l="l" t="t" r="r" b="b"/>
            <a:pathLst>
              <a:path w="2405509" h="4114800">
                <a:moveTo>
                  <a:pt x="0" y="0"/>
                </a:moveTo>
                <a:lnTo>
                  <a:pt x="2405509" y="0"/>
                </a:lnTo>
                <a:lnTo>
                  <a:pt x="2405509"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0" name="Freeform 10"/>
          <p:cNvSpPr/>
          <p:nvPr/>
        </p:nvSpPr>
        <p:spPr>
          <a:xfrm>
            <a:off x="0" y="8875612"/>
            <a:ext cx="2405509" cy="4114800"/>
          </a:xfrm>
          <a:custGeom>
            <a:avLst/>
            <a:gdLst/>
            <a:ahLst/>
            <a:cxnLst/>
            <a:rect l="l" t="t" r="r" b="b"/>
            <a:pathLst>
              <a:path w="2405509" h="4114800">
                <a:moveTo>
                  <a:pt x="0" y="0"/>
                </a:moveTo>
                <a:lnTo>
                  <a:pt x="2405509" y="0"/>
                </a:lnTo>
                <a:lnTo>
                  <a:pt x="2405509"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1" name="Freeform 11"/>
          <p:cNvSpPr/>
          <p:nvPr/>
        </p:nvSpPr>
        <p:spPr>
          <a:xfrm>
            <a:off x="17259300" y="8199601"/>
            <a:ext cx="1888266" cy="2472361"/>
          </a:xfrm>
          <a:custGeom>
            <a:avLst/>
            <a:gdLst/>
            <a:ahLst/>
            <a:cxnLst/>
            <a:rect l="l" t="t" r="r" b="b"/>
            <a:pathLst>
              <a:path w="1888266" h="2472361">
                <a:moveTo>
                  <a:pt x="0" y="0"/>
                </a:moveTo>
                <a:lnTo>
                  <a:pt x="1888266" y="0"/>
                </a:lnTo>
                <a:lnTo>
                  <a:pt x="1888266" y="2472361"/>
                </a:lnTo>
                <a:lnTo>
                  <a:pt x="0" y="247236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2" name="Freeform 12"/>
          <p:cNvSpPr/>
          <p:nvPr/>
        </p:nvSpPr>
        <p:spPr>
          <a:xfrm>
            <a:off x="6086791" y="9016380"/>
            <a:ext cx="7219053" cy="419401"/>
          </a:xfrm>
          <a:custGeom>
            <a:avLst/>
            <a:gdLst/>
            <a:ahLst/>
            <a:cxnLst/>
            <a:rect l="l" t="t" r="r" b="b"/>
            <a:pathLst>
              <a:path w="7219053" h="419401">
                <a:moveTo>
                  <a:pt x="0" y="0"/>
                </a:moveTo>
                <a:lnTo>
                  <a:pt x="7219053" y="0"/>
                </a:lnTo>
                <a:lnTo>
                  <a:pt x="7219053" y="419401"/>
                </a:lnTo>
                <a:lnTo>
                  <a:pt x="0" y="419401"/>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grpSp>
        <p:nvGrpSpPr>
          <p:cNvPr id="13" name="Group 13"/>
          <p:cNvGrpSpPr/>
          <p:nvPr/>
        </p:nvGrpSpPr>
        <p:grpSpPr>
          <a:xfrm>
            <a:off x="14283315" y="3607959"/>
            <a:ext cx="3634498" cy="3634498"/>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3"/>
              <a:stretch>
                <a:fillRect/>
              </a:stretch>
            </a:blipFill>
          </p:spPr>
          <p:txBody>
            <a:bodyPr/>
            <a:lstStyle/>
            <a:p>
              <a:endParaRPr lang="en-US"/>
            </a:p>
          </p:txBody>
        </p:sp>
      </p:grpSp>
      <p:sp>
        <p:nvSpPr>
          <p:cNvPr id="15" name="TextBox 15"/>
          <p:cNvSpPr txBox="1"/>
          <p:nvPr/>
        </p:nvSpPr>
        <p:spPr>
          <a:xfrm>
            <a:off x="632893" y="7422388"/>
            <a:ext cx="3495241" cy="544050"/>
          </a:xfrm>
          <a:prstGeom prst="rect">
            <a:avLst/>
          </a:prstGeom>
        </p:spPr>
        <p:txBody>
          <a:bodyPr lIns="0" tIns="0" rIns="0" bIns="0" rtlCol="0" anchor="t">
            <a:spAutoFit/>
          </a:bodyPr>
          <a:lstStyle/>
          <a:p>
            <a:pPr marL="0" lvl="0" indent="0" algn="ctr">
              <a:lnSpc>
                <a:spcPts val="4416"/>
              </a:lnSpc>
              <a:spcBef>
                <a:spcPct val="0"/>
              </a:spcBef>
            </a:pPr>
            <a:r>
              <a:rPr lang="en-US" sz="3154">
                <a:solidFill>
                  <a:srgbClr val="82331A"/>
                </a:solidFill>
                <a:latin typeface="Nunito Bold"/>
              </a:rPr>
              <a:t>Anshul Singh </a:t>
            </a:r>
          </a:p>
        </p:txBody>
      </p:sp>
      <p:sp>
        <p:nvSpPr>
          <p:cNvPr id="16" name="TextBox 16"/>
          <p:cNvSpPr txBox="1"/>
          <p:nvPr/>
        </p:nvSpPr>
        <p:spPr>
          <a:xfrm>
            <a:off x="5534473" y="7513904"/>
            <a:ext cx="2896630" cy="530430"/>
          </a:xfrm>
          <a:prstGeom prst="rect">
            <a:avLst/>
          </a:prstGeom>
        </p:spPr>
        <p:txBody>
          <a:bodyPr lIns="0" tIns="0" rIns="0" bIns="0" rtlCol="0" anchor="t">
            <a:spAutoFit/>
          </a:bodyPr>
          <a:lstStyle/>
          <a:p>
            <a:pPr marL="0" lvl="0" indent="0" algn="ctr">
              <a:lnSpc>
                <a:spcPts val="4290"/>
              </a:lnSpc>
              <a:spcBef>
                <a:spcPct val="0"/>
              </a:spcBef>
            </a:pPr>
            <a:r>
              <a:rPr lang="en-US" sz="3064" dirty="0">
                <a:solidFill>
                  <a:srgbClr val="82331A"/>
                </a:solidFill>
                <a:latin typeface="Nunito Bold"/>
              </a:rPr>
              <a:t>Meghna Allam</a:t>
            </a:r>
          </a:p>
        </p:txBody>
      </p:sp>
      <p:sp>
        <p:nvSpPr>
          <p:cNvPr id="17" name="TextBox 17"/>
          <p:cNvSpPr txBox="1"/>
          <p:nvPr/>
        </p:nvSpPr>
        <p:spPr>
          <a:xfrm>
            <a:off x="10603546" y="7513904"/>
            <a:ext cx="2149981" cy="530375"/>
          </a:xfrm>
          <a:prstGeom prst="rect">
            <a:avLst/>
          </a:prstGeom>
        </p:spPr>
        <p:txBody>
          <a:bodyPr lIns="0" tIns="0" rIns="0" bIns="0" rtlCol="0" anchor="t">
            <a:spAutoFit/>
          </a:bodyPr>
          <a:lstStyle/>
          <a:p>
            <a:pPr marL="0" lvl="0" indent="0" algn="ctr">
              <a:lnSpc>
                <a:spcPts val="4290"/>
              </a:lnSpc>
              <a:spcBef>
                <a:spcPct val="0"/>
              </a:spcBef>
            </a:pPr>
            <a:r>
              <a:rPr lang="en-US" sz="3064">
                <a:solidFill>
                  <a:srgbClr val="82331A"/>
                </a:solidFill>
                <a:latin typeface="Nunito Bold"/>
              </a:rPr>
              <a:t>Mihir Sheth</a:t>
            </a:r>
          </a:p>
        </p:txBody>
      </p:sp>
      <p:sp>
        <p:nvSpPr>
          <p:cNvPr id="18" name="TextBox 18"/>
          <p:cNvSpPr txBox="1"/>
          <p:nvPr/>
        </p:nvSpPr>
        <p:spPr>
          <a:xfrm>
            <a:off x="3965390" y="294227"/>
            <a:ext cx="9818562" cy="1618067"/>
          </a:xfrm>
          <a:prstGeom prst="rect">
            <a:avLst/>
          </a:prstGeom>
        </p:spPr>
        <p:txBody>
          <a:bodyPr lIns="0" tIns="0" rIns="0" bIns="0" rtlCol="0" anchor="t">
            <a:spAutoFit/>
          </a:bodyPr>
          <a:lstStyle/>
          <a:p>
            <a:pPr marL="0" lvl="0" indent="0" algn="ctr">
              <a:lnSpc>
                <a:spcPts val="13050"/>
              </a:lnSpc>
              <a:spcBef>
                <a:spcPct val="0"/>
              </a:spcBef>
            </a:pPr>
            <a:r>
              <a:rPr lang="en-US" sz="9321">
                <a:solidFill>
                  <a:srgbClr val="FF865E"/>
                </a:solidFill>
                <a:latin typeface="Aristotelica Pro Bold"/>
              </a:rPr>
              <a:t>Team Members</a:t>
            </a:r>
          </a:p>
        </p:txBody>
      </p:sp>
      <p:sp>
        <p:nvSpPr>
          <p:cNvPr id="19" name="TextBox 19"/>
          <p:cNvSpPr txBox="1"/>
          <p:nvPr/>
        </p:nvSpPr>
        <p:spPr>
          <a:xfrm>
            <a:off x="14696317" y="7505700"/>
            <a:ext cx="2808494" cy="531492"/>
          </a:xfrm>
          <a:prstGeom prst="rect">
            <a:avLst/>
          </a:prstGeom>
        </p:spPr>
        <p:txBody>
          <a:bodyPr wrap="square" lIns="0" tIns="0" rIns="0" bIns="0" rtlCol="0" anchor="t">
            <a:spAutoFit/>
          </a:bodyPr>
          <a:lstStyle/>
          <a:p>
            <a:pPr marL="0" lvl="0" indent="0" algn="ctr">
              <a:lnSpc>
                <a:spcPts val="4290"/>
              </a:lnSpc>
              <a:spcBef>
                <a:spcPct val="0"/>
              </a:spcBef>
            </a:pPr>
            <a:r>
              <a:rPr lang="en-US" sz="3064" dirty="0">
                <a:solidFill>
                  <a:srgbClr val="82331A"/>
                </a:solidFill>
                <a:latin typeface="Nunito Bold"/>
              </a:rPr>
              <a:t>Sruthi Bhaskar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a:off x="11809705" y="-2919647"/>
            <a:ext cx="9876278" cy="12931297"/>
          </a:xfrm>
          <a:custGeom>
            <a:avLst/>
            <a:gdLst/>
            <a:ahLst/>
            <a:cxnLst/>
            <a:rect l="l" t="t" r="r" b="b"/>
            <a:pathLst>
              <a:path w="9876278" h="12931297">
                <a:moveTo>
                  <a:pt x="0" y="0"/>
                </a:moveTo>
                <a:lnTo>
                  <a:pt x="9876278" y="0"/>
                </a:lnTo>
                <a:lnTo>
                  <a:pt x="9876278" y="12931296"/>
                </a:lnTo>
                <a:lnTo>
                  <a:pt x="0" y="129312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1643091" y="1667278"/>
            <a:ext cx="24026756" cy="12843393"/>
          </a:xfrm>
          <a:custGeom>
            <a:avLst/>
            <a:gdLst/>
            <a:ahLst/>
            <a:cxnLst/>
            <a:rect l="l" t="t" r="r" b="b"/>
            <a:pathLst>
              <a:path w="24026756" h="12843393">
                <a:moveTo>
                  <a:pt x="0" y="0"/>
                </a:moveTo>
                <a:lnTo>
                  <a:pt x="24026756" y="0"/>
                </a:lnTo>
                <a:lnTo>
                  <a:pt x="24026756" y="12843393"/>
                </a:lnTo>
                <a:lnTo>
                  <a:pt x="0" y="1284339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2627237" y="1152329"/>
            <a:ext cx="13033525" cy="7982343"/>
          </a:xfrm>
          <a:custGeom>
            <a:avLst/>
            <a:gdLst/>
            <a:ahLst/>
            <a:cxnLst/>
            <a:rect l="l" t="t" r="r" b="b"/>
            <a:pathLst>
              <a:path w="13033525" h="7982343">
                <a:moveTo>
                  <a:pt x="0" y="0"/>
                </a:moveTo>
                <a:lnTo>
                  <a:pt x="13033526" y="0"/>
                </a:lnTo>
                <a:lnTo>
                  <a:pt x="13033526" y="7982342"/>
                </a:lnTo>
                <a:lnTo>
                  <a:pt x="0" y="798234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TextBox 5"/>
          <p:cNvSpPr txBox="1"/>
          <p:nvPr/>
        </p:nvSpPr>
        <p:spPr>
          <a:xfrm>
            <a:off x="2930205" y="3747164"/>
            <a:ext cx="12427590" cy="2506921"/>
          </a:xfrm>
          <a:prstGeom prst="rect">
            <a:avLst/>
          </a:prstGeom>
        </p:spPr>
        <p:txBody>
          <a:bodyPr lIns="0" tIns="0" rIns="0" bIns="0" rtlCol="0" anchor="t">
            <a:spAutoFit/>
          </a:bodyPr>
          <a:lstStyle/>
          <a:p>
            <a:pPr marL="0" lvl="0" indent="0" algn="ctr">
              <a:lnSpc>
                <a:spcPts val="20457"/>
              </a:lnSpc>
              <a:spcBef>
                <a:spcPct val="0"/>
              </a:spcBef>
            </a:pPr>
            <a:r>
              <a:rPr lang="en-US" sz="14612">
                <a:solidFill>
                  <a:srgbClr val="82331A"/>
                </a:solidFill>
                <a:latin typeface="Aristotelica Pro Bold"/>
              </a:rPr>
              <a:t>Background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a:off x="-1183930" y="688160"/>
            <a:ext cx="9482308" cy="8910679"/>
          </a:xfrm>
          <a:custGeom>
            <a:avLst/>
            <a:gdLst/>
            <a:ahLst/>
            <a:cxnLst/>
            <a:rect l="l" t="t" r="r" b="b"/>
            <a:pathLst>
              <a:path w="9482308" h="8910679">
                <a:moveTo>
                  <a:pt x="0" y="0"/>
                </a:moveTo>
                <a:lnTo>
                  <a:pt x="9482308" y="0"/>
                </a:lnTo>
                <a:lnTo>
                  <a:pt x="9482308" y="8910680"/>
                </a:lnTo>
                <a:lnTo>
                  <a:pt x="0" y="89106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4136106" y="1601001"/>
            <a:ext cx="4711137" cy="273700"/>
          </a:xfrm>
          <a:custGeom>
            <a:avLst/>
            <a:gdLst/>
            <a:ahLst/>
            <a:cxnLst/>
            <a:rect l="l" t="t" r="r" b="b"/>
            <a:pathLst>
              <a:path w="4711137" h="273700">
                <a:moveTo>
                  <a:pt x="0" y="0"/>
                </a:moveTo>
                <a:lnTo>
                  <a:pt x="4711136" y="0"/>
                </a:lnTo>
                <a:lnTo>
                  <a:pt x="4711136" y="273700"/>
                </a:lnTo>
                <a:lnTo>
                  <a:pt x="0" y="2737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5940893" y="211866"/>
            <a:ext cx="12095447" cy="1525985"/>
          </a:xfrm>
          <a:prstGeom prst="rect">
            <a:avLst/>
          </a:prstGeom>
        </p:spPr>
        <p:txBody>
          <a:bodyPr lIns="0" tIns="0" rIns="0" bIns="0" rtlCol="0" anchor="t">
            <a:spAutoFit/>
          </a:bodyPr>
          <a:lstStyle/>
          <a:p>
            <a:pPr marL="0" lvl="0" indent="0">
              <a:lnSpc>
                <a:spcPts val="12490"/>
              </a:lnSpc>
              <a:spcBef>
                <a:spcPct val="0"/>
              </a:spcBef>
            </a:pPr>
            <a:r>
              <a:rPr lang="en-US" sz="8921">
                <a:solidFill>
                  <a:srgbClr val="82331A"/>
                </a:solidFill>
                <a:latin typeface="Aristotelica Pro Bold"/>
              </a:rPr>
              <a:t>Background and Origin</a:t>
            </a:r>
          </a:p>
        </p:txBody>
      </p:sp>
      <p:sp>
        <p:nvSpPr>
          <p:cNvPr id="5" name="TextBox 5"/>
          <p:cNvSpPr txBox="1"/>
          <p:nvPr/>
        </p:nvSpPr>
        <p:spPr>
          <a:xfrm>
            <a:off x="7717509" y="2096663"/>
            <a:ext cx="10570491" cy="6399637"/>
          </a:xfrm>
          <a:prstGeom prst="rect">
            <a:avLst/>
          </a:prstGeom>
        </p:spPr>
        <p:txBody>
          <a:bodyPr lIns="0" tIns="0" rIns="0" bIns="0" rtlCol="0" anchor="t">
            <a:spAutoFit/>
          </a:bodyPr>
          <a:lstStyle/>
          <a:p>
            <a:pPr marL="808262" lvl="1" indent="-404131">
              <a:lnSpc>
                <a:spcPts val="5615"/>
              </a:lnSpc>
              <a:buFont typeface="Arial"/>
              <a:buChar char="•"/>
            </a:pPr>
            <a:r>
              <a:rPr lang="en-US" sz="3600" dirty="0" err="1">
                <a:solidFill>
                  <a:srgbClr val="2B0D03"/>
                </a:solidFill>
                <a:latin typeface="Comic Sans MS" panose="030F0902030302020204" pitchFamily="66" charset="0"/>
              </a:rPr>
              <a:t>Prosci</a:t>
            </a:r>
            <a:r>
              <a:rPr lang="en-US" sz="3600" dirty="0">
                <a:solidFill>
                  <a:srgbClr val="2B0D03"/>
                </a:solidFill>
                <a:latin typeface="Comic Sans MS" panose="030F0902030302020204" pitchFamily="66" charset="0"/>
              </a:rPr>
              <a:t> was founded on the principle of applying research-based methods to change management, starting in the late 1990s.</a:t>
            </a:r>
          </a:p>
          <a:p>
            <a:pPr marL="808262" lvl="1" indent="-404131">
              <a:lnSpc>
                <a:spcPts val="5615"/>
              </a:lnSpc>
              <a:buFont typeface="Arial"/>
              <a:buChar char="•"/>
            </a:pPr>
            <a:r>
              <a:rPr lang="en-US" sz="3600" dirty="0">
                <a:solidFill>
                  <a:srgbClr val="2B0D03"/>
                </a:solidFill>
                <a:latin typeface="Comic Sans MS" panose="030F0902030302020204" pitchFamily="66" charset="0"/>
              </a:rPr>
              <a:t>The model's origins trace back to analyzing successful and unsuccessful change efforts across various organizations.</a:t>
            </a:r>
          </a:p>
          <a:p>
            <a:pPr marL="808262" lvl="1" indent="-404131">
              <a:lnSpc>
                <a:spcPts val="5615"/>
              </a:lnSpc>
              <a:buFont typeface="Arial"/>
              <a:buChar char="•"/>
            </a:pPr>
            <a:r>
              <a:rPr lang="en-US" sz="3600" dirty="0">
                <a:solidFill>
                  <a:srgbClr val="2B0D03"/>
                </a:solidFill>
                <a:latin typeface="Comic Sans MS" panose="030F0902030302020204" pitchFamily="66" charset="0"/>
              </a:rPr>
              <a:t>Its development was driven by the goal to create a structured, easy-to-use framework for managing the people aspect of change</a:t>
            </a:r>
          </a:p>
        </p:txBody>
      </p:sp>
      <p:sp>
        <p:nvSpPr>
          <p:cNvPr id="6" name="Freeform 6"/>
          <p:cNvSpPr/>
          <p:nvPr/>
        </p:nvSpPr>
        <p:spPr>
          <a:xfrm>
            <a:off x="8921846" y="9179439"/>
            <a:ext cx="7219053" cy="419401"/>
          </a:xfrm>
          <a:custGeom>
            <a:avLst/>
            <a:gdLst/>
            <a:ahLst/>
            <a:cxnLst/>
            <a:rect l="l" t="t" r="r" b="b"/>
            <a:pathLst>
              <a:path w="7219053" h="419401">
                <a:moveTo>
                  <a:pt x="0" y="0"/>
                </a:moveTo>
                <a:lnTo>
                  <a:pt x="7219053" y="0"/>
                </a:lnTo>
                <a:lnTo>
                  <a:pt x="7219053" y="419401"/>
                </a:lnTo>
                <a:lnTo>
                  <a:pt x="0" y="41940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0D2"/>
        </a:solidFill>
        <a:effectLst/>
      </p:bgPr>
    </p:bg>
    <p:spTree>
      <p:nvGrpSpPr>
        <p:cNvPr id="1" name=""/>
        <p:cNvGrpSpPr/>
        <p:nvPr/>
      </p:nvGrpSpPr>
      <p:grpSpPr>
        <a:xfrm>
          <a:off x="0" y="0"/>
          <a:ext cx="0" cy="0"/>
          <a:chOff x="0" y="0"/>
          <a:chExt cx="0" cy="0"/>
        </a:xfrm>
      </p:grpSpPr>
      <p:grpSp>
        <p:nvGrpSpPr>
          <p:cNvPr id="2" name="Group 2"/>
          <p:cNvGrpSpPr/>
          <p:nvPr/>
        </p:nvGrpSpPr>
        <p:grpSpPr>
          <a:xfrm>
            <a:off x="2533874" y="-1466626"/>
            <a:ext cx="13220252" cy="1322025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2D2FF"/>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3693"/>
                </a:lnSpc>
              </a:pPr>
              <a:endParaRPr/>
            </a:p>
          </p:txBody>
        </p:sp>
      </p:grpSp>
      <p:sp>
        <p:nvSpPr>
          <p:cNvPr id="5" name="Freeform 5"/>
          <p:cNvSpPr/>
          <p:nvPr/>
        </p:nvSpPr>
        <p:spPr>
          <a:xfrm>
            <a:off x="10975397" y="8246891"/>
            <a:ext cx="2873451" cy="3104908"/>
          </a:xfrm>
          <a:custGeom>
            <a:avLst/>
            <a:gdLst/>
            <a:ahLst/>
            <a:cxnLst/>
            <a:rect l="l" t="t" r="r" b="b"/>
            <a:pathLst>
              <a:path w="2873451" h="3104908">
                <a:moveTo>
                  <a:pt x="0" y="0"/>
                </a:moveTo>
                <a:lnTo>
                  <a:pt x="2873451" y="0"/>
                </a:lnTo>
                <a:lnTo>
                  <a:pt x="2873451" y="3104907"/>
                </a:lnTo>
                <a:lnTo>
                  <a:pt x="0" y="31049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3118042" y="6660220"/>
            <a:ext cx="9720709" cy="5196161"/>
          </a:xfrm>
          <a:custGeom>
            <a:avLst/>
            <a:gdLst/>
            <a:ahLst/>
            <a:cxnLst/>
            <a:rect l="l" t="t" r="r" b="b"/>
            <a:pathLst>
              <a:path w="9720709" h="5196161">
                <a:moveTo>
                  <a:pt x="0" y="0"/>
                </a:moveTo>
                <a:lnTo>
                  <a:pt x="9720709" y="0"/>
                </a:lnTo>
                <a:lnTo>
                  <a:pt x="9720709" y="5196160"/>
                </a:lnTo>
                <a:lnTo>
                  <a:pt x="0" y="519616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Freeform 7"/>
          <p:cNvSpPr/>
          <p:nvPr/>
        </p:nvSpPr>
        <p:spPr>
          <a:xfrm flipV="1">
            <a:off x="14174653" y="-763934"/>
            <a:ext cx="9143670" cy="4887707"/>
          </a:xfrm>
          <a:custGeom>
            <a:avLst/>
            <a:gdLst/>
            <a:ahLst/>
            <a:cxnLst/>
            <a:rect l="l" t="t" r="r" b="b"/>
            <a:pathLst>
              <a:path w="9143670" h="4887707">
                <a:moveTo>
                  <a:pt x="0" y="4887707"/>
                </a:moveTo>
                <a:lnTo>
                  <a:pt x="9143669" y="4887707"/>
                </a:lnTo>
                <a:lnTo>
                  <a:pt x="9143669" y="0"/>
                </a:lnTo>
                <a:lnTo>
                  <a:pt x="0" y="0"/>
                </a:lnTo>
                <a:lnTo>
                  <a:pt x="0" y="4887707"/>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flipH="1" flipV="1">
            <a:off x="335748" y="-763934"/>
            <a:ext cx="2813130" cy="4812066"/>
          </a:xfrm>
          <a:custGeom>
            <a:avLst/>
            <a:gdLst/>
            <a:ahLst/>
            <a:cxnLst/>
            <a:rect l="l" t="t" r="r" b="b"/>
            <a:pathLst>
              <a:path w="2813130" h="4812066">
                <a:moveTo>
                  <a:pt x="2813130" y="4812066"/>
                </a:moveTo>
                <a:lnTo>
                  <a:pt x="0" y="4812066"/>
                </a:lnTo>
                <a:lnTo>
                  <a:pt x="0" y="0"/>
                </a:lnTo>
                <a:lnTo>
                  <a:pt x="2813130" y="0"/>
                </a:lnTo>
                <a:lnTo>
                  <a:pt x="2813130" y="4812066"/>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15199879" y="5918103"/>
            <a:ext cx="4374142" cy="5727191"/>
          </a:xfrm>
          <a:custGeom>
            <a:avLst/>
            <a:gdLst/>
            <a:ahLst/>
            <a:cxnLst/>
            <a:rect l="l" t="t" r="r" b="b"/>
            <a:pathLst>
              <a:path w="4374142" h="5727191">
                <a:moveTo>
                  <a:pt x="0" y="0"/>
                </a:moveTo>
                <a:lnTo>
                  <a:pt x="4374142" y="0"/>
                </a:lnTo>
                <a:lnTo>
                  <a:pt x="4374142" y="5727191"/>
                </a:lnTo>
                <a:lnTo>
                  <a:pt x="0" y="572719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0" name="TextBox 10"/>
          <p:cNvSpPr txBox="1"/>
          <p:nvPr/>
        </p:nvSpPr>
        <p:spPr>
          <a:xfrm>
            <a:off x="3366791" y="2206840"/>
            <a:ext cx="11615176" cy="8840084"/>
          </a:xfrm>
          <a:prstGeom prst="rect">
            <a:avLst/>
          </a:prstGeom>
        </p:spPr>
        <p:txBody>
          <a:bodyPr lIns="0" tIns="0" rIns="0" bIns="0" rtlCol="0" anchor="t">
            <a:spAutoFit/>
          </a:bodyPr>
          <a:lstStyle/>
          <a:p>
            <a:pPr marL="721151" lvl="1" indent="-360575" algn="just">
              <a:lnSpc>
                <a:spcPts val="4676"/>
              </a:lnSpc>
              <a:buFont typeface="Arial"/>
              <a:buChar char="•"/>
            </a:pPr>
            <a:r>
              <a:rPr lang="en-US" sz="3340" dirty="0" err="1">
                <a:solidFill>
                  <a:srgbClr val="000000"/>
                </a:solidFill>
                <a:latin typeface="Comic Sans"/>
              </a:rPr>
              <a:t>Prosci</a:t>
            </a:r>
            <a:r>
              <a:rPr lang="en-US" sz="3340" dirty="0">
                <a:solidFill>
                  <a:srgbClr val="000000"/>
                </a:solidFill>
                <a:latin typeface="Comic Sans"/>
              </a:rPr>
              <a:t> is the global leader in change management research and products over the last decade.</a:t>
            </a:r>
          </a:p>
          <a:p>
            <a:pPr algn="just">
              <a:lnSpc>
                <a:spcPts val="4676"/>
              </a:lnSpc>
            </a:pPr>
            <a:endParaRPr lang="en-US" sz="3340" dirty="0">
              <a:solidFill>
                <a:srgbClr val="000000"/>
              </a:solidFill>
              <a:latin typeface="Comic Sans"/>
            </a:endParaRPr>
          </a:p>
          <a:p>
            <a:pPr marL="721151" lvl="1" indent="-360575" algn="just">
              <a:lnSpc>
                <a:spcPts val="4676"/>
              </a:lnSpc>
              <a:buFont typeface="Arial"/>
              <a:buChar char="•"/>
            </a:pPr>
            <a:r>
              <a:rPr lang="en-US" sz="3340" dirty="0">
                <a:solidFill>
                  <a:srgbClr val="000000"/>
                </a:solidFill>
                <a:latin typeface="Comic Sans"/>
              </a:rPr>
              <a:t>Its methodology, informed by research across 3,400+ organizations, is employed by 80% of Fortune 100 firms.</a:t>
            </a:r>
          </a:p>
          <a:p>
            <a:pPr algn="just">
              <a:lnSpc>
                <a:spcPts val="4676"/>
              </a:lnSpc>
            </a:pPr>
            <a:endParaRPr lang="en-US" sz="3340" dirty="0">
              <a:solidFill>
                <a:srgbClr val="000000"/>
              </a:solidFill>
              <a:latin typeface="Comic Sans"/>
            </a:endParaRPr>
          </a:p>
          <a:p>
            <a:pPr marL="721151" lvl="1" indent="-360575" algn="just">
              <a:lnSpc>
                <a:spcPts val="4676"/>
              </a:lnSpc>
              <a:buFont typeface="Arial"/>
              <a:buChar char="•"/>
            </a:pPr>
            <a:r>
              <a:rPr lang="en-US" sz="3340" dirty="0">
                <a:solidFill>
                  <a:srgbClr val="000000"/>
                </a:solidFill>
                <a:latin typeface="Comic Sans"/>
              </a:rPr>
              <a:t>Widely adopted in business, government, and community sectors, </a:t>
            </a:r>
            <a:r>
              <a:rPr lang="en-US" sz="3340" dirty="0" err="1">
                <a:solidFill>
                  <a:srgbClr val="000000"/>
                </a:solidFill>
                <a:latin typeface="Comic Sans"/>
              </a:rPr>
              <a:t>Prosci's</a:t>
            </a:r>
            <a:r>
              <a:rPr lang="en-US" sz="3340" dirty="0">
                <a:solidFill>
                  <a:srgbClr val="000000"/>
                </a:solidFill>
                <a:latin typeface="Comic Sans"/>
              </a:rPr>
              <a:t> approach effectively manages change's people aspect.</a:t>
            </a:r>
          </a:p>
          <a:p>
            <a:pPr algn="just">
              <a:lnSpc>
                <a:spcPts val="4676"/>
              </a:lnSpc>
            </a:pPr>
            <a:endParaRPr lang="en-US" sz="3340" dirty="0">
              <a:solidFill>
                <a:srgbClr val="000000"/>
              </a:solidFill>
              <a:latin typeface="Comic Sans"/>
            </a:endParaRPr>
          </a:p>
          <a:p>
            <a:pPr algn="just">
              <a:lnSpc>
                <a:spcPts val="4676"/>
              </a:lnSpc>
            </a:pPr>
            <a:endParaRPr lang="en-US" sz="3340" dirty="0">
              <a:solidFill>
                <a:srgbClr val="000000"/>
              </a:solidFill>
              <a:latin typeface="Comic Sans"/>
            </a:endParaRPr>
          </a:p>
          <a:p>
            <a:pPr algn="just">
              <a:lnSpc>
                <a:spcPts val="4676"/>
              </a:lnSpc>
            </a:pPr>
            <a:endParaRPr lang="en-US" sz="3340" dirty="0">
              <a:solidFill>
                <a:srgbClr val="000000"/>
              </a:solidFill>
              <a:latin typeface="Comic Sans"/>
            </a:endParaRPr>
          </a:p>
          <a:p>
            <a:pPr algn="just">
              <a:lnSpc>
                <a:spcPts val="4676"/>
              </a:lnSpc>
            </a:pPr>
            <a:endParaRPr lang="en-US" sz="3340" dirty="0">
              <a:solidFill>
                <a:srgbClr val="000000"/>
              </a:solidFill>
              <a:latin typeface="Comic Sans"/>
            </a:endParaRPr>
          </a:p>
          <a:p>
            <a:pPr marL="0" lvl="0" indent="0" algn="just">
              <a:lnSpc>
                <a:spcPts val="4676"/>
              </a:lnSpc>
              <a:spcBef>
                <a:spcPct val="0"/>
              </a:spcBef>
            </a:pPr>
            <a:endParaRPr lang="en-US" sz="3340" dirty="0">
              <a:solidFill>
                <a:srgbClr val="000000"/>
              </a:solidFill>
              <a:latin typeface="Comic Sans"/>
            </a:endParaRPr>
          </a:p>
        </p:txBody>
      </p:sp>
      <p:sp>
        <p:nvSpPr>
          <p:cNvPr id="11" name="TextBox 11"/>
          <p:cNvSpPr txBox="1"/>
          <p:nvPr/>
        </p:nvSpPr>
        <p:spPr>
          <a:xfrm>
            <a:off x="4888549" y="344601"/>
            <a:ext cx="8510902" cy="1559054"/>
          </a:xfrm>
          <a:prstGeom prst="rect">
            <a:avLst/>
          </a:prstGeom>
        </p:spPr>
        <p:txBody>
          <a:bodyPr lIns="0" tIns="0" rIns="0" bIns="0" rtlCol="0" anchor="t">
            <a:spAutoFit/>
          </a:bodyPr>
          <a:lstStyle/>
          <a:p>
            <a:pPr marL="0" lvl="0" indent="0" algn="ctr">
              <a:lnSpc>
                <a:spcPts val="12630"/>
              </a:lnSpc>
              <a:spcBef>
                <a:spcPct val="0"/>
              </a:spcBef>
            </a:pPr>
            <a:r>
              <a:rPr lang="en-US" sz="9021">
                <a:solidFill>
                  <a:srgbClr val="82331A"/>
                </a:solidFill>
                <a:latin typeface="Aristotelica Pro Bold"/>
              </a:rPr>
              <a:t>Introduction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2812" b="2812"/>
          <a:stretch>
            <a:fillRect/>
          </a:stretch>
        </p:blipFill>
        <p:spPr>
          <a:xfrm>
            <a:off x="0" y="0"/>
            <a:ext cx="18288000" cy="10787062"/>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AutoShape 2"/>
          <p:cNvSpPr/>
          <p:nvPr/>
        </p:nvSpPr>
        <p:spPr>
          <a:xfrm>
            <a:off x="9514297" y="3112312"/>
            <a:ext cx="0" cy="3296145"/>
          </a:xfrm>
          <a:prstGeom prst="line">
            <a:avLst/>
          </a:prstGeom>
          <a:ln w="28575" cap="flat">
            <a:solidFill>
              <a:srgbClr val="000000"/>
            </a:solidFill>
            <a:prstDash val="solid"/>
            <a:headEnd type="none" w="sm" len="sm"/>
            <a:tailEnd type="oval" w="lg" len="lg"/>
          </a:ln>
        </p:spPr>
        <p:txBody>
          <a:bodyPr/>
          <a:lstStyle/>
          <a:p>
            <a:endParaRPr lang="en-US"/>
          </a:p>
        </p:txBody>
      </p:sp>
      <p:sp>
        <p:nvSpPr>
          <p:cNvPr id="3" name="AutoShape 3"/>
          <p:cNvSpPr/>
          <p:nvPr/>
        </p:nvSpPr>
        <p:spPr>
          <a:xfrm>
            <a:off x="6100913" y="3806330"/>
            <a:ext cx="6492240" cy="0"/>
          </a:xfrm>
          <a:prstGeom prst="line">
            <a:avLst/>
          </a:prstGeom>
          <a:ln w="28575" cap="flat">
            <a:solidFill>
              <a:srgbClr val="000000"/>
            </a:solidFill>
            <a:prstDash val="solid"/>
            <a:headEnd type="oval" w="lg" len="lg"/>
            <a:tailEnd type="oval" w="lg" len="lg"/>
          </a:ln>
        </p:spPr>
        <p:txBody>
          <a:bodyPr/>
          <a:lstStyle/>
          <a:p>
            <a:endParaRPr lang="en-US"/>
          </a:p>
        </p:txBody>
      </p:sp>
      <p:grpSp>
        <p:nvGrpSpPr>
          <p:cNvPr id="4" name="Group 4"/>
          <p:cNvGrpSpPr/>
          <p:nvPr/>
        </p:nvGrpSpPr>
        <p:grpSpPr>
          <a:xfrm>
            <a:off x="8049993" y="2424672"/>
            <a:ext cx="2900032" cy="2900032"/>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E869"/>
            </a:solidFill>
          </p:spPr>
          <p:txBody>
            <a:bodyPr/>
            <a:lstStyle/>
            <a:p>
              <a:endParaRPr lang="en-US"/>
            </a:p>
          </p:txBody>
        </p:sp>
        <p:sp>
          <p:nvSpPr>
            <p:cNvPr id="6" name="TextBox 6"/>
            <p:cNvSpPr txBox="1"/>
            <p:nvPr/>
          </p:nvSpPr>
          <p:spPr>
            <a:xfrm>
              <a:off x="76200" y="28575"/>
              <a:ext cx="660400" cy="708025"/>
            </a:xfrm>
            <a:prstGeom prst="rect">
              <a:avLst/>
            </a:prstGeom>
          </p:spPr>
          <p:txBody>
            <a:bodyPr lIns="50800" tIns="50800" rIns="50800" bIns="50800" rtlCol="0" anchor="ctr"/>
            <a:lstStyle/>
            <a:p>
              <a:pPr algn="ctr">
                <a:lnSpc>
                  <a:spcPts val="3693"/>
                </a:lnSpc>
              </a:pPr>
              <a:endParaRPr/>
            </a:p>
          </p:txBody>
        </p:sp>
      </p:grpSp>
      <p:sp>
        <p:nvSpPr>
          <p:cNvPr id="7" name="Freeform 7"/>
          <p:cNvSpPr/>
          <p:nvPr/>
        </p:nvSpPr>
        <p:spPr>
          <a:xfrm>
            <a:off x="8575830" y="2880850"/>
            <a:ext cx="1722124" cy="1879535"/>
          </a:xfrm>
          <a:custGeom>
            <a:avLst/>
            <a:gdLst/>
            <a:ahLst/>
            <a:cxnLst/>
            <a:rect l="l" t="t" r="r" b="b"/>
            <a:pathLst>
              <a:path w="1722124" h="1879535">
                <a:moveTo>
                  <a:pt x="0" y="0"/>
                </a:moveTo>
                <a:lnTo>
                  <a:pt x="1722124" y="0"/>
                </a:lnTo>
                <a:lnTo>
                  <a:pt x="1722124" y="1879535"/>
                </a:lnTo>
                <a:lnTo>
                  <a:pt x="0" y="18795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Freeform 8"/>
          <p:cNvSpPr/>
          <p:nvPr/>
        </p:nvSpPr>
        <p:spPr>
          <a:xfrm>
            <a:off x="-2076719" y="7233224"/>
            <a:ext cx="7315200" cy="3910307"/>
          </a:xfrm>
          <a:custGeom>
            <a:avLst/>
            <a:gdLst/>
            <a:ahLst/>
            <a:cxnLst/>
            <a:rect l="l" t="t" r="r" b="b"/>
            <a:pathLst>
              <a:path w="7315200" h="3910307">
                <a:moveTo>
                  <a:pt x="0" y="0"/>
                </a:moveTo>
                <a:lnTo>
                  <a:pt x="7315200" y="0"/>
                </a:lnTo>
                <a:lnTo>
                  <a:pt x="7315200" y="3910307"/>
                </a:lnTo>
                <a:lnTo>
                  <a:pt x="0" y="391030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9" name="Group 9"/>
          <p:cNvGrpSpPr/>
          <p:nvPr/>
        </p:nvGrpSpPr>
        <p:grpSpPr>
          <a:xfrm>
            <a:off x="-1591246" y="9689388"/>
            <a:ext cx="21470491" cy="1083887"/>
            <a:chOff x="0" y="0"/>
            <a:chExt cx="5654780" cy="285468"/>
          </a:xfrm>
        </p:grpSpPr>
        <p:sp>
          <p:nvSpPr>
            <p:cNvPr id="10" name="Freeform 10"/>
            <p:cNvSpPr/>
            <p:nvPr/>
          </p:nvSpPr>
          <p:spPr>
            <a:xfrm>
              <a:off x="0" y="0"/>
              <a:ext cx="5654780" cy="285468"/>
            </a:xfrm>
            <a:custGeom>
              <a:avLst/>
              <a:gdLst/>
              <a:ahLst/>
              <a:cxnLst/>
              <a:rect l="l" t="t" r="r" b="b"/>
              <a:pathLst>
                <a:path w="5654780" h="285468">
                  <a:moveTo>
                    <a:pt x="0" y="0"/>
                  </a:moveTo>
                  <a:lnTo>
                    <a:pt x="5654780" y="0"/>
                  </a:lnTo>
                  <a:lnTo>
                    <a:pt x="5654780" y="285468"/>
                  </a:lnTo>
                  <a:lnTo>
                    <a:pt x="0" y="285468"/>
                  </a:lnTo>
                  <a:close/>
                </a:path>
              </a:pathLst>
            </a:custGeom>
            <a:solidFill>
              <a:srgbClr val="A2D2FF"/>
            </a:solidFill>
          </p:spPr>
          <p:txBody>
            <a:bodyPr/>
            <a:lstStyle/>
            <a:p>
              <a:endParaRPr lang="en-US"/>
            </a:p>
          </p:txBody>
        </p:sp>
        <p:sp>
          <p:nvSpPr>
            <p:cNvPr id="11" name="TextBox 11"/>
            <p:cNvSpPr txBox="1"/>
            <p:nvPr/>
          </p:nvSpPr>
          <p:spPr>
            <a:xfrm>
              <a:off x="0" y="-47625"/>
              <a:ext cx="5654780" cy="333093"/>
            </a:xfrm>
            <a:prstGeom prst="rect">
              <a:avLst/>
            </a:prstGeom>
          </p:spPr>
          <p:txBody>
            <a:bodyPr lIns="50800" tIns="50800" rIns="50800" bIns="50800" rtlCol="0" anchor="ctr"/>
            <a:lstStyle/>
            <a:p>
              <a:pPr algn="ctr">
                <a:lnSpc>
                  <a:spcPts val="3693"/>
                </a:lnSpc>
              </a:pPr>
              <a:endParaRPr/>
            </a:p>
          </p:txBody>
        </p:sp>
      </p:grpSp>
      <p:sp>
        <p:nvSpPr>
          <p:cNvPr id="12" name="Freeform 12"/>
          <p:cNvSpPr/>
          <p:nvPr/>
        </p:nvSpPr>
        <p:spPr>
          <a:xfrm flipV="1">
            <a:off x="15658047" y="-572603"/>
            <a:ext cx="6004570" cy="3209716"/>
          </a:xfrm>
          <a:custGeom>
            <a:avLst/>
            <a:gdLst/>
            <a:ahLst/>
            <a:cxnLst/>
            <a:rect l="l" t="t" r="r" b="b"/>
            <a:pathLst>
              <a:path w="6004570" h="3209716">
                <a:moveTo>
                  <a:pt x="0" y="3209716"/>
                </a:moveTo>
                <a:lnTo>
                  <a:pt x="6004571" y="3209716"/>
                </a:lnTo>
                <a:lnTo>
                  <a:pt x="6004571" y="0"/>
                </a:lnTo>
                <a:lnTo>
                  <a:pt x="0" y="0"/>
                </a:lnTo>
                <a:lnTo>
                  <a:pt x="0" y="3209716"/>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3" name="Freeform 13"/>
          <p:cNvSpPr/>
          <p:nvPr/>
        </p:nvSpPr>
        <p:spPr>
          <a:xfrm>
            <a:off x="16382306" y="7233224"/>
            <a:ext cx="2405509" cy="4114800"/>
          </a:xfrm>
          <a:custGeom>
            <a:avLst/>
            <a:gdLst/>
            <a:ahLst/>
            <a:cxnLst/>
            <a:rect l="l" t="t" r="r" b="b"/>
            <a:pathLst>
              <a:path w="2405509" h="4114800">
                <a:moveTo>
                  <a:pt x="0" y="0"/>
                </a:moveTo>
                <a:lnTo>
                  <a:pt x="2405509" y="0"/>
                </a:lnTo>
                <a:lnTo>
                  <a:pt x="2405509"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4" name="Freeform 14"/>
          <p:cNvSpPr/>
          <p:nvPr/>
        </p:nvSpPr>
        <p:spPr>
          <a:xfrm>
            <a:off x="-995166" y="-899677"/>
            <a:ext cx="2887378" cy="3780528"/>
          </a:xfrm>
          <a:custGeom>
            <a:avLst/>
            <a:gdLst/>
            <a:ahLst/>
            <a:cxnLst/>
            <a:rect l="l" t="t" r="r" b="b"/>
            <a:pathLst>
              <a:path w="2887378" h="3780528">
                <a:moveTo>
                  <a:pt x="0" y="0"/>
                </a:moveTo>
                <a:lnTo>
                  <a:pt x="2887378" y="0"/>
                </a:lnTo>
                <a:lnTo>
                  <a:pt x="2887378" y="3780527"/>
                </a:lnTo>
                <a:lnTo>
                  <a:pt x="0" y="378052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5" name="TextBox 15"/>
          <p:cNvSpPr txBox="1"/>
          <p:nvPr/>
        </p:nvSpPr>
        <p:spPr>
          <a:xfrm>
            <a:off x="1580881" y="4105451"/>
            <a:ext cx="3967850" cy="470827"/>
          </a:xfrm>
          <a:prstGeom prst="rect">
            <a:avLst/>
          </a:prstGeom>
        </p:spPr>
        <p:txBody>
          <a:bodyPr lIns="0" tIns="0" rIns="0" bIns="0" rtlCol="0" anchor="t">
            <a:spAutoFit/>
          </a:bodyPr>
          <a:lstStyle/>
          <a:p>
            <a:pPr marL="0" lvl="0" indent="0" algn="ctr">
              <a:lnSpc>
                <a:spcPts val="3973"/>
              </a:lnSpc>
              <a:spcBef>
                <a:spcPct val="0"/>
              </a:spcBef>
            </a:pPr>
            <a:r>
              <a:rPr lang="en-US" sz="2838">
                <a:solidFill>
                  <a:srgbClr val="000000"/>
                </a:solidFill>
                <a:latin typeface="Nunito Bold"/>
              </a:rPr>
              <a:t>Prepare for Change</a:t>
            </a:r>
          </a:p>
        </p:txBody>
      </p:sp>
      <p:sp>
        <p:nvSpPr>
          <p:cNvPr id="16" name="TextBox 16"/>
          <p:cNvSpPr txBox="1"/>
          <p:nvPr/>
        </p:nvSpPr>
        <p:spPr>
          <a:xfrm>
            <a:off x="13096563" y="4105451"/>
            <a:ext cx="3285744" cy="470827"/>
          </a:xfrm>
          <a:prstGeom prst="rect">
            <a:avLst/>
          </a:prstGeom>
        </p:spPr>
        <p:txBody>
          <a:bodyPr lIns="0" tIns="0" rIns="0" bIns="0" rtlCol="0" anchor="t">
            <a:spAutoFit/>
          </a:bodyPr>
          <a:lstStyle/>
          <a:p>
            <a:pPr marL="0" lvl="0" indent="0" algn="ctr">
              <a:lnSpc>
                <a:spcPts val="3973"/>
              </a:lnSpc>
              <a:spcBef>
                <a:spcPct val="0"/>
              </a:spcBef>
            </a:pPr>
            <a:r>
              <a:rPr lang="en-US" sz="2838">
                <a:solidFill>
                  <a:srgbClr val="000000"/>
                </a:solidFill>
                <a:latin typeface="Nunito Bold"/>
              </a:rPr>
              <a:t>Sustain Outcomes</a:t>
            </a:r>
          </a:p>
        </p:txBody>
      </p:sp>
      <p:sp>
        <p:nvSpPr>
          <p:cNvPr id="17" name="TextBox 17"/>
          <p:cNvSpPr txBox="1"/>
          <p:nvPr/>
        </p:nvSpPr>
        <p:spPr>
          <a:xfrm>
            <a:off x="1028700" y="3461529"/>
            <a:ext cx="5072213" cy="513372"/>
          </a:xfrm>
          <a:prstGeom prst="rect">
            <a:avLst/>
          </a:prstGeom>
        </p:spPr>
        <p:txBody>
          <a:bodyPr lIns="0" tIns="0" rIns="0" bIns="0" rtlCol="0" anchor="t">
            <a:spAutoFit/>
          </a:bodyPr>
          <a:lstStyle/>
          <a:p>
            <a:pPr marL="0" lvl="0" indent="0" algn="ctr">
              <a:lnSpc>
                <a:spcPts val="4253"/>
              </a:lnSpc>
              <a:spcBef>
                <a:spcPct val="0"/>
              </a:spcBef>
            </a:pPr>
            <a:r>
              <a:rPr lang="en-US" sz="3038" u="sng">
                <a:solidFill>
                  <a:srgbClr val="82331A"/>
                </a:solidFill>
                <a:latin typeface="Nunito Bold"/>
              </a:rPr>
              <a:t>Phase 1</a:t>
            </a:r>
          </a:p>
        </p:txBody>
      </p:sp>
      <p:sp>
        <p:nvSpPr>
          <p:cNvPr id="18" name="TextBox 18"/>
          <p:cNvSpPr txBox="1"/>
          <p:nvPr/>
        </p:nvSpPr>
        <p:spPr>
          <a:xfrm>
            <a:off x="12219569" y="3461529"/>
            <a:ext cx="5039731" cy="513372"/>
          </a:xfrm>
          <a:prstGeom prst="rect">
            <a:avLst/>
          </a:prstGeom>
        </p:spPr>
        <p:txBody>
          <a:bodyPr lIns="0" tIns="0" rIns="0" bIns="0" rtlCol="0" anchor="t">
            <a:spAutoFit/>
          </a:bodyPr>
          <a:lstStyle/>
          <a:p>
            <a:pPr marL="0" lvl="0" indent="0" algn="ctr">
              <a:lnSpc>
                <a:spcPts val="4253"/>
              </a:lnSpc>
              <a:spcBef>
                <a:spcPct val="0"/>
              </a:spcBef>
            </a:pPr>
            <a:r>
              <a:rPr lang="en-US" sz="3038" u="sng">
                <a:solidFill>
                  <a:srgbClr val="82331A"/>
                </a:solidFill>
                <a:latin typeface="Nunito Bold"/>
              </a:rPr>
              <a:t>Phase 3</a:t>
            </a:r>
          </a:p>
        </p:txBody>
      </p:sp>
      <p:sp>
        <p:nvSpPr>
          <p:cNvPr id="19" name="TextBox 19"/>
          <p:cNvSpPr txBox="1"/>
          <p:nvPr/>
        </p:nvSpPr>
        <p:spPr>
          <a:xfrm>
            <a:off x="3112517" y="212112"/>
            <a:ext cx="12095447" cy="1212286"/>
          </a:xfrm>
          <a:prstGeom prst="rect">
            <a:avLst/>
          </a:prstGeom>
        </p:spPr>
        <p:txBody>
          <a:bodyPr lIns="0" tIns="0" rIns="0" bIns="0" rtlCol="0" anchor="t">
            <a:spAutoFit/>
          </a:bodyPr>
          <a:lstStyle/>
          <a:p>
            <a:pPr marL="0" lvl="0" indent="0">
              <a:lnSpc>
                <a:spcPts val="9831"/>
              </a:lnSpc>
              <a:spcBef>
                <a:spcPct val="0"/>
              </a:spcBef>
            </a:pPr>
            <a:r>
              <a:rPr lang="en-US" sz="7022">
                <a:solidFill>
                  <a:srgbClr val="82331A"/>
                </a:solidFill>
                <a:latin typeface="Aristotelica Pro Bold"/>
              </a:rPr>
              <a:t>Three Phases of Prosci’s Model</a:t>
            </a:r>
          </a:p>
        </p:txBody>
      </p:sp>
      <p:sp>
        <p:nvSpPr>
          <p:cNvPr id="20" name="TextBox 20"/>
          <p:cNvSpPr txBox="1"/>
          <p:nvPr/>
        </p:nvSpPr>
        <p:spPr>
          <a:xfrm>
            <a:off x="6994431" y="6939625"/>
            <a:ext cx="5039731" cy="513372"/>
          </a:xfrm>
          <a:prstGeom prst="rect">
            <a:avLst/>
          </a:prstGeom>
        </p:spPr>
        <p:txBody>
          <a:bodyPr lIns="0" tIns="0" rIns="0" bIns="0" rtlCol="0" anchor="t">
            <a:spAutoFit/>
          </a:bodyPr>
          <a:lstStyle/>
          <a:p>
            <a:pPr marL="0" lvl="0" indent="0" algn="ctr">
              <a:lnSpc>
                <a:spcPts val="4253"/>
              </a:lnSpc>
              <a:spcBef>
                <a:spcPct val="0"/>
              </a:spcBef>
            </a:pPr>
            <a:r>
              <a:rPr lang="en-US" sz="3038" u="sng">
                <a:solidFill>
                  <a:srgbClr val="82331A"/>
                </a:solidFill>
                <a:latin typeface="Nunito Bold"/>
              </a:rPr>
              <a:t>Phase 2</a:t>
            </a:r>
          </a:p>
        </p:txBody>
      </p:sp>
      <p:sp>
        <p:nvSpPr>
          <p:cNvPr id="21" name="TextBox 21"/>
          <p:cNvSpPr txBox="1"/>
          <p:nvPr/>
        </p:nvSpPr>
        <p:spPr>
          <a:xfrm>
            <a:off x="7871425" y="7557074"/>
            <a:ext cx="3285744" cy="470827"/>
          </a:xfrm>
          <a:prstGeom prst="rect">
            <a:avLst/>
          </a:prstGeom>
        </p:spPr>
        <p:txBody>
          <a:bodyPr lIns="0" tIns="0" rIns="0" bIns="0" rtlCol="0" anchor="t">
            <a:spAutoFit/>
          </a:bodyPr>
          <a:lstStyle/>
          <a:p>
            <a:pPr marL="0" lvl="0" indent="0" algn="ctr">
              <a:lnSpc>
                <a:spcPts val="3973"/>
              </a:lnSpc>
              <a:spcBef>
                <a:spcPct val="0"/>
              </a:spcBef>
            </a:pPr>
            <a:r>
              <a:rPr lang="en-US" sz="2838">
                <a:solidFill>
                  <a:srgbClr val="000000"/>
                </a:solidFill>
                <a:latin typeface="Nunito Bold"/>
              </a:rPr>
              <a:t>Manage Change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grpSp>
        <p:nvGrpSpPr>
          <p:cNvPr id="2" name="Group 2"/>
          <p:cNvGrpSpPr/>
          <p:nvPr/>
        </p:nvGrpSpPr>
        <p:grpSpPr>
          <a:xfrm>
            <a:off x="-1982631" y="542275"/>
            <a:ext cx="22837626" cy="9202450"/>
            <a:chOff x="0" y="0"/>
            <a:chExt cx="6014848" cy="2423691"/>
          </a:xfrm>
        </p:grpSpPr>
        <p:sp>
          <p:nvSpPr>
            <p:cNvPr id="3" name="Freeform 3"/>
            <p:cNvSpPr/>
            <p:nvPr/>
          </p:nvSpPr>
          <p:spPr>
            <a:xfrm>
              <a:off x="0" y="0"/>
              <a:ext cx="6014848" cy="2423691"/>
            </a:xfrm>
            <a:custGeom>
              <a:avLst/>
              <a:gdLst/>
              <a:ahLst/>
              <a:cxnLst/>
              <a:rect l="l" t="t" r="r" b="b"/>
              <a:pathLst>
                <a:path w="6014848" h="2423691">
                  <a:moveTo>
                    <a:pt x="0" y="0"/>
                  </a:moveTo>
                  <a:lnTo>
                    <a:pt x="6014848" y="0"/>
                  </a:lnTo>
                  <a:lnTo>
                    <a:pt x="6014848" y="2423691"/>
                  </a:lnTo>
                  <a:lnTo>
                    <a:pt x="0" y="2423691"/>
                  </a:lnTo>
                  <a:close/>
                </a:path>
              </a:pathLst>
            </a:custGeom>
            <a:solidFill>
              <a:srgbClr val="FFF0D2"/>
            </a:solidFill>
          </p:spPr>
          <p:txBody>
            <a:bodyPr/>
            <a:lstStyle/>
            <a:p>
              <a:endParaRPr lang="en-US"/>
            </a:p>
          </p:txBody>
        </p:sp>
        <p:sp>
          <p:nvSpPr>
            <p:cNvPr id="4" name="TextBox 4"/>
            <p:cNvSpPr txBox="1"/>
            <p:nvPr/>
          </p:nvSpPr>
          <p:spPr>
            <a:xfrm>
              <a:off x="0" y="-47625"/>
              <a:ext cx="6014848" cy="2471316"/>
            </a:xfrm>
            <a:prstGeom prst="rect">
              <a:avLst/>
            </a:prstGeom>
          </p:spPr>
          <p:txBody>
            <a:bodyPr lIns="50800" tIns="50800" rIns="50800" bIns="50800" rtlCol="0" anchor="ctr"/>
            <a:lstStyle/>
            <a:p>
              <a:pPr algn="ctr">
                <a:lnSpc>
                  <a:spcPts val="3693"/>
                </a:lnSpc>
              </a:pPr>
              <a:endParaRPr/>
            </a:p>
          </p:txBody>
        </p:sp>
      </p:grpSp>
      <p:grpSp>
        <p:nvGrpSpPr>
          <p:cNvPr id="5" name="Group 5"/>
          <p:cNvGrpSpPr/>
          <p:nvPr/>
        </p:nvGrpSpPr>
        <p:grpSpPr>
          <a:xfrm>
            <a:off x="-3628804" y="-426052"/>
            <a:ext cx="9981950" cy="11161287"/>
            <a:chOff x="0" y="0"/>
            <a:chExt cx="812800" cy="908830"/>
          </a:xfrm>
        </p:grpSpPr>
        <p:sp>
          <p:nvSpPr>
            <p:cNvPr id="6" name="Freeform 6"/>
            <p:cNvSpPr/>
            <p:nvPr/>
          </p:nvSpPr>
          <p:spPr>
            <a:xfrm>
              <a:off x="0" y="0"/>
              <a:ext cx="812800" cy="908830"/>
            </a:xfrm>
            <a:custGeom>
              <a:avLst/>
              <a:gdLst/>
              <a:ahLst/>
              <a:cxnLst/>
              <a:rect l="l" t="t" r="r" b="b"/>
              <a:pathLst>
                <a:path w="812800" h="908830">
                  <a:moveTo>
                    <a:pt x="406400" y="0"/>
                  </a:moveTo>
                  <a:cubicBezTo>
                    <a:pt x="181951" y="0"/>
                    <a:pt x="0" y="203449"/>
                    <a:pt x="0" y="454415"/>
                  </a:cubicBezTo>
                  <a:cubicBezTo>
                    <a:pt x="0" y="705381"/>
                    <a:pt x="181951" y="908830"/>
                    <a:pt x="406400" y="908830"/>
                  </a:cubicBezTo>
                  <a:cubicBezTo>
                    <a:pt x="630849" y="908830"/>
                    <a:pt x="812800" y="705381"/>
                    <a:pt x="812800" y="454415"/>
                  </a:cubicBezTo>
                  <a:cubicBezTo>
                    <a:pt x="812800" y="203449"/>
                    <a:pt x="630849" y="0"/>
                    <a:pt x="406400" y="0"/>
                  </a:cubicBezTo>
                  <a:close/>
                </a:path>
              </a:pathLst>
            </a:custGeom>
            <a:solidFill>
              <a:srgbClr val="A2D2FF"/>
            </a:solidFill>
          </p:spPr>
          <p:txBody>
            <a:bodyPr/>
            <a:lstStyle/>
            <a:p>
              <a:endParaRPr lang="en-US"/>
            </a:p>
          </p:txBody>
        </p:sp>
        <p:sp>
          <p:nvSpPr>
            <p:cNvPr id="7" name="TextBox 7"/>
            <p:cNvSpPr txBox="1"/>
            <p:nvPr/>
          </p:nvSpPr>
          <p:spPr>
            <a:xfrm>
              <a:off x="76200" y="37578"/>
              <a:ext cx="660400" cy="786049"/>
            </a:xfrm>
            <a:prstGeom prst="rect">
              <a:avLst/>
            </a:prstGeom>
          </p:spPr>
          <p:txBody>
            <a:bodyPr lIns="50800" tIns="50800" rIns="50800" bIns="50800" rtlCol="0" anchor="ctr"/>
            <a:lstStyle/>
            <a:p>
              <a:pPr algn="ctr">
                <a:lnSpc>
                  <a:spcPts val="3693"/>
                </a:lnSpc>
              </a:pPr>
              <a:endParaRPr/>
            </a:p>
          </p:txBody>
        </p:sp>
      </p:grpSp>
      <p:sp>
        <p:nvSpPr>
          <p:cNvPr id="8" name="Freeform 8"/>
          <p:cNvSpPr/>
          <p:nvPr/>
        </p:nvSpPr>
        <p:spPr>
          <a:xfrm>
            <a:off x="16263493" y="-2108471"/>
            <a:ext cx="4049015" cy="5301493"/>
          </a:xfrm>
          <a:custGeom>
            <a:avLst/>
            <a:gdLst/>
            <a:ahLst/>
            <a:cxnLst/>
            <a:rect l="l" t="t" r="r" b="b"/>
            <a:pathLst>
              <a:path w="4049015" h="5301493">
                <a:moveTo>
                  <a:pt x="0" y="0"/>
                </a:moveTo>
                <a:lnTo>
                  <a:pt x="4049014" y="0"/>
                </a:lnTo>
                <a:lnTo>
                  <a:pt x="4049014" y="5301492"/>
                </a:lnTo>
                <a:lnTo>
                  <a:pt x="0" y="53014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9"/>
          <p:cNvSpPr/>
          <p:nvPr/>
        </p:nvSpPr>
        <p:spPr>
          <a:xfrm rot="-10800000">
            <a:off x="1028700" y="-2650746"/>
            <a:ext cx="4049015" cy="5301493"/>
          </a:xfrm>
          <a:custGeom>
            <a:avLst/>
            <a:gdLst/>
            <a:ahLst/>
            <a:cxnLst/>
            <a:rect l="l" t="t" r="r" b="b"/>
            <a:pathLst>
              <a:path w="4049015" h="5301493">
                <a:moveTo>
                  <a:pt x="0" y="0"/>
                </a:moveTo>
                <a:lnTo>
                  <a:pt x="4049015" y="0"/>
                </a:lnTo>
                <a:lnTo>
                  <a:pt x="4049015" y="5301492"/>
                </a:lnTo>
                <a:lnTo>
                  <a:pt x="0" y="53014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Freeform 10"/>
          <p:cNvSpPr/>
          <p:nvPr/>
        </p:nvSpPr>
        <p:spPr>
          <a:xfrm>
            <a:off x="-2421369" y="6965276"/>
            <a:ext cx="9089500" cy="4858751"/>
          </a:xfrm>
          <a:custGeom>
            <a:avLst/>
            <a:gdLst/>
            <a:ahLst/>
            <a:cxnLst/>
            <a:rect l="l" t="t" r="r" b="b"/>
            <a:pathLst>
              <a:path w="9089500" h="4858751">
                <a:moveTo>
                  <a:pt x="0" y="0"/>
                </a:moveTo>
                <a:lnTo>
                  <a:pt x="9089499" y="0"/>
                </a:lnTo>
                <a:lnTo>
                  <a:pt x="9089499" y="4858751"/>
                </a:lnTo>
                <a:lnTo>
                  <a:pt x="0" y="48587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1" name="TextBox 11"/>
          <p:cNvSpPr txBox="1"/>
          <p:nvPr/>
        </p:nvSpPr>
        <p:spPr>
          <a:xfrm>
            <a:off x="7778123" y="4305300"/>
            <a:ext cx="9481177" cy="2056589"/>
          </a:xfrm>
          <a:prstGeom prst="rect">
            <a:avLst/>
          </a:prstGeom>
        </p:spPr>
        <p:txBody>
          <a:bodyPr lIns="0" tIns="0" rIns="0" bIns="0" rtlCol="0" anchor="t">
            <a:spAutoFit/>
          </a:bodyPr>
          <a:lstStyle/>
          <a:p>
            <a:pPr marL="569654" lvl="1" indent="-284827">
              <a:lnSpc>
                <a:spcPts val="4063"/>
              </a:lnSpc>
              <a:buFont typeface="Arial"/>
              <a:buChar char="•"/>
            </a:pPr>
            <a:r>
              <a:rPr lang="en-US" sz="2638" dirty="0">
                <a:solidFill>
                  <a:srgbClr val="000000"/>
                </a:solidFill>
                <a:latin typeface="Comic Sans MS" panose="030F0902030302020204" pitchFamily="66" charset="0"/>
              </a:rPr>
              <a:t>Plan and implement detailed change management strategies, communication and sponsor roadmaps.</a:t>
            </a:r>
          </a:p>
          <a:p>
            <a:pPr marL="569654" lvl="1" indent="-284827">
              <a:lnSpc>
                <a:spcPts val="4063"/>
              </a:lnSpc>
              <a:buFont typeface="Arial"/>
              <a:buChar char="•"/>
            </a:pPr>
            <a:r>
              <a:rPr lang="en-US" sz="2638" dirty="0">
                <a:solidFill>
                  <a:srgbClr val="000000"/>
                </a:solidFill>
                <a:latin typeface="Comic Sans MS" panose="030F0902030302020204" pitchFamily="66" charset="0"/>
              </a:rPr>
              <a:t>Focus on training and resistance management to ensure smooth adoption of the change across the organization.</a:t>
            </a:r>
          </a:p>
        </p:txBody>
      </p:sp>
      <p:sp>
        <p:nvSpPr>
          <p:cNvPr id="12" name="TextBox 12"/>
          <p:cNvSpPr txBox="1"/>
          <p:nvPr/>
        </p:nvSpPr>
        <p:spPr>
          <a:xfrm>
            <a:off x="7778123" y="1435560"/>
            <a:ext cx="9481177" cy="2056589"/>
          </a:xfrm>
          <a:prstGeom prst="rect">
            <a:avLst/>
          </a:prstGeom>
        </p:spPr>
        <p:txBody>
          <a:bodyPr lIns="0" tIns="0" rIns="0" bIns="0" rtlCol="0" anchor="t">
            <a:spAutoFit/>
          </a:bodyPr>
          <a:lstStyle/>
          <a:p>
            <a:pPr marL="569654" lvl="1" indent="-284827">
              <a:lnSpc>
                <a:spcPts val="4063"/>
              </a:lnSpc>
              <a:buFont typeface="Arial"/>
              <a:buChar char="•"/>
            </a:pPr>
            <a:r>
              <a:rPr lang="en-US" sz="2638" dirty="0">
                <a:solidFill>
                  <a:srgbClr val="000000"/>
                </a:solidFill>
                <a:latin typeface="Comic Sans MS" panose="030F0902030302020204" pitchFamily="66" charset="0"/>
              </a:rPr>
              <a:t>Evaluate the size, scope, and impact of the impending change to tailor the change management strategy.</a:t>
            </a:r>
          </a:p>
          <a:p>
            <a:pPr marL="569654" lvl="1" indent="-284827">
              <a:lnSpc>
                <a:spcPts val="4063"/>
              </a:lnSpc>
              <a:buFont typeface="Arial"/>
              <a:buChar char="•"/>
            </a:pPr>
            <a:r>
              <a:rPr lang="en-US" sz="2638" dirty="0">
                <a:solidFill>
                  <a:srgbClr val="000000"/>
                </a:solidFill>
                <a:latin typeface="Comic Sans MS" panose="030F0902030302020204" pitchFamily="66" charset="0"/>
              </a:rPr>
              <a:t>Define the change management strategy, prepare the team, and develop sponsorship to support the change.</a:t>
            </a:r>
          </a:p>
        </p:txBody>
      </p:sp>
      <p:sp>
        <p:nvSpPr>
          <p:cNvPr id="13" name="TextBox 13"/>
          <p:cNvSpPr txBox="1"/>
          <p:nvPr/>
        </p:nvSpPr>
        <p:spPr>
          <a:xfrm>
            <a:off x="7778123" y="7124700"/>
            <a:ext cx="9481177" cy="2582374"/>
          </a:xfrm>
          <a:prstGeom prst="rect">
            <a:avLst/>
          </a:prstGeom>
        </p:spPr>
        <p:txBody>
          <a:bodyPr lIns="0" tIns="0" rIns="0" bIns="0" rtlCol="0" anchor="t">
            <a:spAutoFit/>
          </a:bodyPr>
          <a:lstStyle/>
          <a:p>
            <a:pPr marL="569654" lvl="1" indent="-284827">
              <a:lnSpc>
                <a:spcPts val="4063"/>
              </a:lnSpc>
              <a:buFont typeface="Arial"/>
              <a:buChar char="•"/>
            </a:pPr>
            <a:r>
              <a:rPr lang="en-US" sz="2638" dirty="0">
                <a:solidFill>
                  <a:srgbClr val="000000"/>
                </a:solidFill>
                <a:latin typeface="Comic Sans MS" panose="030F0902030302020204" pitchFamily="66" charset="0"/>
              </a:rPr>
              <a:t>Ensure changes are fully adopted and integrated into the organization's culture by collecting and analyzing feedback.</a:t>
            </a:r>
          </a:p>
          <a:p>
            <a:pPr marL="569654" lvl="1" indent="-284827">
              <a:lnSpc>
                <a:spcPts val="4063"/>
              </a:lnSpc>
              <a:buFont typeface="Arial"/>
              <a:buChar char="•"/>
            </a:pPr>
            <a:r>
              <a:rPr lang="en-US" sz="2638" dirty="0">
                <a:solidFill>
                  <a:srgbClr val="000000"/>
                </a:solidFill>
                <a:latin typeface="Comic Sans MS" panose="030F0902030302020204" pitchFamily="66" charset="0"/>
              </a:rPr>
              <a:t>Identify gaps and manage resistance, implementing reinforcements to maintain the effectiveness.</a:t>
            </a:r>
          </a:p>
        </p:txBody>
      </p:sp>
      <p:sp>
        <p:nvSpPr>
          <p:cNvPr id="14" name="TextBox 14"/>
          <p:cNvSpPr txBox="1"/>
          <p:nvPr/>
        </p:nvSpPr>
        <p:spPr>
          <a:xfrm>
            <a:off x="7778123" y="825673"/>
            <a:ext cx="9481177" cy="605447"/>
          </a:xfrm>
          <a:prstGeom prst="rect">
            <a:avLst/>
          </a:prstGeom>
        </p:spPr>
        <p:txBody>
          <a:bodyPr lIns="0" tIns="0" rIns="0" bIns="0" rtlCol="0" anchor="t">
            <a:spAutoFit/>
          </a:bodyPr>
          <a:lstStyle/>
          <a:p>
            <a:pPr marL="0" lvl="0" indent="0">
              <a:lnSpc>
                <a:spcPts val="4953"/>
              </a:lnSpc>
              <a:spcBef>
                <a:spcPct val="0"/>
              </a:spcBef>
            </a:pPr>
            <a:r>
              <a:rPr lang="en-US" sz="3538">
                <a:solidFill>
                  <a:srgbClr val="000000"/>
                </a:solidFill>
                <a:latin typeface="Nunito Bold"/>
              </a:rPr>
              <a:t>Phase 1 - Prepare for Change</a:t>
            </a:r>
          </a:p>
        </p:txBody>
      </p:sp>
      <p:sp>
        <p:nvSpPr>
          <p:cNvPr id="15" name="TextBox 15"/>
          <p:cNvSpPr txBox="1"/>
          <p:nvPr/>
        </p:nvSpPr>
        <p:spPr>
          <a:xfrm>
            <a:off x="7778123" y="3695700"/>
            <a:ext cx="9481177" cy="605447"/>
          </a:xfrm>
          <a:prstGeom prst="rect">
            <a:avLst/>
          </a:prstGeom>
        </p:spPr>
        <p:txBody>
          <a:bodyPr lIns="0" tIns="0" rIns="0" bIns="0" rtlCol="0" anchor="t">
            <a:spAutoFit/>
          </a:bodyPr>
          <a:lstStyle/>
          <a:p>
            <a:pPr marL="0" lvl="0" indent="0">
              <a:lnSpc>
                <a:spcPts val="4953"/>
              </a:lnSpc>
              <a:spcBef>
                <a:spcPct val="0"/>
              </a:spcBef>
            </a:pPr>
            <a:r>
              <a:rPr lang="en-US" sz="3538" dirty="0">
                <a:solidFill>
                  <a:srgbClr val="000000"/>
                </a:solidFill>
                <a:latin typeface="Nunito Bold"/>
              </a:rPr>
              <a:t>Phase 2 - Manage Change</a:t>
            </a:r>
          </a:p>
        </p:txBody>
      </p:sp>
      <p:sp>
        <p:nvSpPr>
          <p:cNvPr id="16" name="TextBox 16"/>
          <p:cNvSpPr txBox="1"/>
          <p:nvPr/>
        </p:nvSpPr>
        <p:spPr>
          <a:xfrm>
            <a:off x="7778123" y="6515100"/>
            <a:ext cx="9481177" cy="605447"/>
          </a:xfrm>
          <a:prstGeom prst="rect">
            <a:avLst/>
          </a:prstGeom>
        </p:spPr>
        <p:txBody>
          <a:bodyPr lIns="0" tIns="0" rIns="0" bIns="0" rtlCol="0" anchor="t">
            <a:spAutoFit/>
          </a:bodyPr>
          <a:lstStyle/>
          <a:p>
            <a:pPr marL="0" lvl="0" indent="0">
              <a:lnSpc>
                <a:spcPts val="4953"/>
              </a:lnSpc>
              <a:spcBef>
                <a:spcPct val="0"/>
              </a:spcBef>
            </a:pPr>
            <a:r>
              <a:rPr lang="en-US" sz="3538" dirty="0">
                <a:solidFill>
                  <a:srgbClr val="000000"/>
                </a:solidFill>
                <a:latin typeface="Nunito Bold"/>
              </a:rPr>
              <a:t>Phase 3 - Sustain Outcomes</a:t>
            </a:r>
          </a:p>
        </p:txBody>
      </p:sp>
      <p:sp>
        <p:nvSpPr>
          <p:cNvPr id="17" name="TextBox 17"/>
          <p:cNvSpPr txBox="1"/>
          <p:nvPr/>
        </p:nvSpPr>
        <p:spPr>
          <a:xfrm>
            <a:off x="1028700" y="3361647"/>
            <a:ext cx="4438545" cy="2635829"/>
          </a:xfrm>
          <a:prstGeom prst="rect">
            <a:avLst/>
          </a:prstGeom>
        </p:spPr>
        <p:txBody>
          <a:bodyPr lIns="0" tIns="0" rIns="0" bIns="0" rtlCol="0" anchor="t">
            <a:spAutoFit/>
          </a:bodyPr>
          <a:lstStyle/>
          <a:p>
            <a:pPr>
              <a:lnSpc>
                <a:spcPts val="10396"/>
              </a:lnSpc>
            </a:pPr>
            <a:r>
              <a:rPr lang="en-US" sz="8521">
                <a:solidFill>
                  <a:srgbClr val="FFFFFF"/>
                </a:solidFill>
                <a:latin typeface="Aristotelica Pro Bold"/>
              </a:rPr>
              <a:t>Three </a:t>
            </a:r>
          </a:p>
          <a:p>
            <a:pPr marL="0" lvl="0" indent="0">
              <a:lnSpc>
                <a:spcPts val="10396"/>
              </a:lnSpc>
            </a:pPr>
            <a:r>
              <a:rPr lang="en-US" sz="8521">
                <a:solidFill>
                  <a:srgbClr val="FFFFFF"/>
                </a:solidFill>
                <a:latin typeface="Aristotelica Pro Bold"/>
              </a:rPr>
              <a:t>Phases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EF9EF"/>
        </a:solidFill>
        <a:effectLst/>
      </p:bgPr>
    </p:bg>
    <p:spTree>
      <p:nvGrpSpPr>
        <p:cNvPr id="1" name=""/>
        <p:cNvGrpSpPr/>
        <p:nvPr/>
      </p:nvGrpSpPr>
      <p:grpSpPr>
        <a:xfrm>
          <a:off x="0" y="0"/>
          <a:ext cx="0" cy="0"/>
          <a:chOff x="0" y="0"/>
          <a:chExt cx="0" cy="0"/>
        </a:xfrm>
      </p:grpSpPr>
      <p:sp>
        <p:nvSpPr>
          <p:cNvPr id="2" name="Freeform 2"/>
          <p:cNvSpPr/>
          <p:nvPr/>
        </p:nvSpPr>
        <p:spPr>
          <a:xfrm>
            <a:off x="-2263394" y="7406586"/>
            <a:ext cx="4773122" cy="2551451"/>
          </a:xfrm>
          <a:custGeom>
            <a:avLst/>
            <a:gdLst/>
            <a:ahLst/>
            <a:cxnLst/>
            <a:rect l="l" t="t" r="r" b="b"/>
            <a:pathLst>
              <a:path w="4773122" h="2551451">
                <a:moveTo>
                  <a:pt x="0" y="0"/>
                </a:moveTo>
                <a:lnTo>
                  <a:pt x="4773122" y="0"/>
                </a:lnTo>
                <a:lnTo>
                  <a:pt x="4773122" y="2551451"/>
                </a:lnTo>
                <a:lnTo>
                  <a:pt x="0" y="25514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1591246" y="9689388"/>
            <a:ext cx="21470491" cy="1083887"/>
            <a:chOff x="0" y="0"/>
            <a:chExt cx="5654780" cy="285468"/>
          </a:xfrm>
        </p:grpSpPr>
        <p:sp>
          <p:nvSpPr>
            <p:cNvPr id="4" name="Freeform 4"/>
            <p:cNvSpPr/>
            <p:nvPr/>
          </p:nvSpPr>
          <p:spPr>
            <a:xfrm>
              <a:off x="0" y="0"/>
              <a:ext cx="5654780" cy="285468"/>
            </a:xfrm>
            <a:custGeom>
              <a:avLst/>
              <a:gdLst/>
              <a:ahLst/>
              <a:cxnLst/>
              <a:rect l="l" t="t" r="r" b="b"/>
              <a:pathLst>
                <a:path w="5654780" h="285468">
                  <a:moveTo>
                    <a:pt x="0" y="0"/>
                  </a:moveTo>
                  <a:lnTo>
                    <a:pt x="5654780" y="0"/>
                  </a:lnTo>
                  <a:lnTo>
                    <a:pt x="5654780" y="285468"/>
                  </a:lnTo>
                  <a:lnTo>
                    <a:pt x="0" y="285468"/>
                  </a:lnTo>
                  <a:close/>
                </a:path>
              </a:pathLst>
            </a:custGeom>
            <a:solidFill>
              <a:srgbClr val="A2D2FF"/>
            </a:solidFill>
          </p:spPr>
          <p:txBody>
            <a:bodyPr/>
            <a:lstStyle/>
            <a:p>
              <a:endParaRPr lang="en-US"/>
            </a:p>
          </p:txBody>
        </p:sp>
        <p:sp>
          <p:nvSpPr>
            <p:cNvPr id="5" name="TextBox 5"/>
            <p:cNvSpPr txBox="1"/>
            <p:nvPr/>
          </p:nvSpPr>
          <p:spPr>
            <a:xfrm>
              <a:off x="0" y="-47625"/>
              <a:ext cx="5654780" cy="333093"/>
            </a:xfrm>
            <a:prstGeom prst="rect">
              <a:avLst/>
            </a:prstGeom>
          </p:spPr>
          <p:txBody>
            <a:bodyPr lIns="50800" tIns="50800" rIns="50800" bIns="50800" rtlCol="0" anchor="ctr"/>
            <a:lstStyle/>
            <a:p>
              <a:pPr algn="ctr">
                <a:lnSpc>
                  <a:spcPts val="3693"/>
                </a:lnSpc>
              </a:pPr>
              <a:endParaRPr/>
            </a:p>
          </p:txBody>
        </p:sp>
      </p:grpSp>
      <p:sp>
        <p:nvSpPr>
          <p:cNvPr id="6" name="Freeform 6"/>
          <p:cNvSpPr/>
          <p:nvPr/>
        </p:nvSpPr>
        <p:spPr>
          <a:xfrm flipV="1">
            <a:off x="15658047" y="-572603"/>
            <a:ext cx="6004570" cy="3209716"/>
          </a:xfrm>
          <a:custGeom>
            <a:avLst/>
            <a:gdLst/>
            <a:ahLst/>
            <a:cxnLst/>
            <a:rect l="l" t="t" r="r" b="b"/>
            <a:pathLst>
              <a:path w="6004570" h="3209716">
                <a:moveTo>
                  <a:pt x="0" y="3209716"/>
                </a:moveTo>
                <a:lnTo>
                  <a:pt x="6004571" y="3209716"/>
                </a:lnTo>
                <a:lnTo>
                  <a:pt x="6004571" y="0"/>
                </a:lnTo>
                <a:lnTo>
                  <a:pt x="0" y="0"/>
                </a:lnTo>
                <a:lnTo>
                  <a:pt x="0" y="3209716"/>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Freeform 7"/>
          <p:cNvSpPr/>
          <p:nvPr/>
        </p:nvSpPr>
        <p:spPr>
          <a:xfrm>
            <a:off x="16382306" y="7233224"/>
            <a:ext cx="2405509" cy="4114800"/>
          </a:xfrm>
          <a:custGeom>
            <a:avLst/>
            <a:gdLst/>
            <a:ahLst/>
            <a:cxnLst/>
            <a:rect l="l" t="t" r="r" b="b"/>
            <a:pathLst>
              <a:path w="2405509" h="4114800">
                <a:moveTo>
                  <a:pt x="0" y="0"/>
                </a:moveTo>
                <a:lnTo>
                  <a:pt x="2405509" y="0"/>
                </a:lnTo>
                <a:lnTo>
                  <a:pt x="2405509"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8" name="Freeform 8"/>
          <p:cNvSpPr/>
          <p:nvPr/>
        </p:nvSpPr>
        <p:spPr>
          <a:xfrm>
            <a:off x="-995166" y="-899677"/>
            <a:ext cx="2887378" cy="3780528"/>
          </a:xfrm>
          <a:custGeom>
            <a:avLst/>
            <a:gdLst/>
            <a:ahLst/>
            <a:cxnLst/>
            <a:rect l="l" t="t" r="r" b="b"/>
            <a:pathLst>
              <a:path w="2887378" h="3780528">
                <a:moveTo>
                  <a:pt x="0" y="0"/>
                </a:moveTo>
                <a:lnTo>
                  <a:pt x="2887378" y="0"/>
                </a:lnTo>
                <a:lnTo>
                  <a:pt x="2887378" y="3780527"/>
                </a:lnTo>
                <a:lnTo>
                  <a:pt x="0" y="378052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9" name="Freeform 9"/>
          <p:cNvSpPr/>
          <p:nvPr/>
        </p:nvSpPr>
        <p:spPr>
          <a:xfrm>
            <a:off x="4061742" y="1742853"/>
            <a:ext cx="9426776" cy="3129739"/>
          </a:xfrm>
          <a:custGeom>
            <a:avLst/>
            <a:gdLst/>
            <a:ahLst/>
            <a:cxnLst/>
            <a:rect l="l" t="t" r="r" b="b"/>
            <a:pathLst>
              <a:path w="9426776" h="3129739">
                <a:moveTo>
                  <a:pt x="0" y="0"/>
                </a:moveTo>
                <a:lnTo>
                  <a:pt x="9426776" y="0"/>
                </a:lnTo>
                <a:lnTo>
                  <a:pt x="9426776" y="3129739"/>
                </a:lnTo>
                <a:lnTo>
                  <a:pt x="0" y="3129739"/>
                </a:lnTo>
                <a:lnTo>
                  <a:pt x="0" y="0"/>
                </a:lnTo>
                <a:close/>
              </a:path>
            </a:pathLst>
          </a:custGeom>
          <a:blipFill>
            <a:blip r:embed="rId10"/>
            <a:stretch>
              <a:fillRect t="-28522"/>
            </a:stretch>
          </a:blipFill>
        </p:spPr>
        <p:txBody>
          <a:bodyPr/>
          <a:lstStyle/>
          <a:p>
            <a:endParaRPr lang="en-US"/>
          </a:p>
        </p:txBody>
      </p:sp>
      <p:sp>
        <p:nvSpPr>
          <p:cNvPr id="10" name="TextBox 10"/>
          <p:cNvSpPr txBox="1"/>
          <p:nvPr/>
        </p:nvSpPr>
        <p:spPr>
          <a:xfrm>
            <a:off x="2354258" y="368213"/>
            <a:ext cx="12841743" cy="6522900"/>
          </a:xfrm>
          <a:prstGeom prst="rect">
            <a:avLst/>
          </a:prstGeom>
        </p:spPr>
        <p:txBody>
          <a:bodyPr lIns="0" tIns="0" rIns="0" bIns="0" rtlCol="0" anchor="t">
            <a:spAutoFit/>
          </a:bodyPr>
          <a:lstStyle/>
          <a:p>
            <a:pPr>
              <a:lnSpc>
                <a:spcPts val="8249"/>
              </a:lnSpc>
            </a:pPr>
            <a:r>
              <a:rPr lang="en-US" sz="5892" dirty="0" err="1">
                <a:solidFill>
                  <a:srgbClr val="82331A"/>
                </a:solidFill>
                <a:latin typeface="Aristotelica Pro Bold"/>
              </a:rPr>
              <a:t>Prosci</a:t>
            </a:r>
            <a:r>
              <a:rPr lang="en-US" sz="5892" dirty="0">
                <a:solidFill>
                  <a:srgbClr val="82331A"/>
                </a:solidFill>
                <a:latin typeface="Aristotelica Pro Bold"/>
              </a:rPr>
              <a:t> and ADKAR: A Unified Approach</a:t>
            </a:r>
          </a:p>
          <a:p>
            <a:pPr>
              <a:lnSpc>
                <a:spcPts val="8740"/>
              </a:lnSpc>
            </a:pPr>
            <a:endParaRPr lang="en-US" sz="5892" dirty="0">
              <a:solidFill>
                <a:srgbClr val="82331A"/>
              </a:solidFill>
              <a:latin typeface="Aristotelica Pro Bold"/>
            </a:endParaRPr>
          </a:p>
          <a:p>
            <a:pPr>
              <a:lnSpc>
                <a:spcPts val="8740"/>
              </a:lnSpc>
            </a:pPr>
            <a:endParaRPr lang="en-US" sz="5892" dirty="0">
              <a:solidFill>
                <a:srgbClr val="82331A"/>
              </a:solidFill>
              <a:latin typeface="Aristotelica Pro Bold"/>
            </a:endParaRPr>
          </a:p>
          <a:p>
            <a:pPr>
              <a:lnSpc>
                <a:spcPts val="8740"/>
              </a:lnSpc>
            </a:pPr>
            <a:endParaRPr lang="en-US" sz="5892" dirty="0">
              <a:solidFill>
                <a:srgbClr val="82331A"/>
              </a:solidFill>
              <a:latin typeface="Aristotelica Pro Bold"/>
            </a:endParaRPr>
          </a:p>
          <a:p>
            <a:pPr>
              <a:lnSpc>
                <a:spcPts val="8740"/>
              </a:lnSpc>
            </a:pPr>
            <a:endParaRPr lang="en-US" sz="5892" dirty="0">
              <a:solidFill>
                <a:srgbClr val="82331A"/>
              </a:solidFill>
              <a:latin typeface="Aristotelica Pro Bold"/>
            </a:endParaRPr>
          </a:p>
          <a:p>
            <a:pPr marL="0" lvl="0" indent="0">
              <a:lnSpc>
                <a:spcPts val="8740"/>
              </a:lnSpc>
              <a:spcBef>
                <a:spcPct val="0"/>
              </a:spcBef>
            </a:pPr>
            <a:endParaRPr lang="en-US" sz="5892" dirty="0">
              <a:solidFill>
                <a:srgbClr val="82331A"/>
              </a:solidFill>
              <a:latin typeface="Aristotelica Pro Bold"/>
            </a:endParaRPr>
          </a:p>
        </p:txBody>
      </p:sp>
      <p:sp>
        <p:nvSpPr>
          <p:cNvPr id="11" name="TextBox 11"/>
          <p:cNvSpPr txBox="1"/>
          <p:nvPr/>
        </p:nvSpPr>
        <p:spPr>
          <a:xfrm>
            <a:off x="2816304" y="4501217"/>
            <a:ext cx="12841743" cy="4236737"/>
          </a:xfrm>
          <a:prstGeom prst="rect">
            <a:avLst/>
          </a:prstGeom>
        </p:spPr>
        <p:txBody>
          <a:bodyPr lIns="0" tIns="0" rIns="0" bIns="0" rtlCol="0" anchor="t">
            <a:spAutoFit/>
          </a:bodyPr>
          <a:lstStyle/>
          <a:p>
            <a:pPr>
              <a:lnSpc>
                <a:spcPts val="3696"/>
              </a:lnSpc>
            </a:pPr>
            <a:endParaRPr dirty="0"/>
          </a:p>
          <a:p>
            <a:pPr>
              <a:lnSpc>
                <a:spcPts val="3696"/>
              </a:lnSpc>
            </a:pPr>
            <a:endParaRPr dirty="0">
              <a:latin typeface="Comic Sans MS" panose="030F0902030302020204" pitchFamily="66" charset="0"/>
            </a:endParaRPr>
          </a:p>
          <a:p>
            <a:pPr marL="569976" lvl="1" indent="-284988">
              <a:lnSpc>
                <a:spcPts val="3696"/>
              </a:lnSpc>
              <a:buFont typeface="Arial"/>
              <a:buChar char="•"/>
            </a:pPr>
            <a:r>
              <a:rPr lang="en-US" sz="2640" dirty="0" err="1">
                <a:solidFill>
                  <a:srgbClr val="000000"/>
                </a:solidFill>
                <a:latin typeface="Comic Sans MS" panose="030F0902030302020204" pitchFamily="66" charset="0"/>
              </a:rPr>
              <a:t>Prosci's</a:t>
            </a:r>
            <a:r>
              <a:rPr lang="en-US" sz="2640" dirty="0">
                <a:solidFill>
                  <a:srgbClr val="000000"/>
                </a:solidFill>
                <a:latin typeface="Comic Sans MS" panose="030F0902030302020204" pitchFamily="66" charset="0"/>
              </a:rPr>
              <a:t> methodology incorporates the ADKAR model, using it as a foundational tool to guide individual transitions within the broader organizational change framework</a:t>
            </a:r>
          </a:p>
          <a:p>
            <a:pPr marL="569976" lvl="1" indent="-284988">
              <a:lnSpc>
                <a:spcPts val="3696"/>
              </a:lnSpc>
              <a:buFont typeface="Arial"/>
              <a:buChar char="•"/>
            </a:pPr>
            <a:r>
              <a:rPr lang="en-US" sz="2640" dirty="0" err="1">
                <a:solidFill>
                  <a:srgbClr val="000000"/>
                </a:solidFill>
                <a:latin typeface="Comic Sans MS" panose="030F0902030302020204" pitchFamily="66" charset="0"/>
              </a:rPr>
              <a:t>Prosci</a:t>
            </a:r>
            <a:r>
              <a:rPr lang="en-US" sz="2640" dirty="0">
                <a:solidFill>
                  <a:srgbClr val="000000"/>
                </a:solidFill>
                <a:latin typeface="Comic Sans MS" panose="030F0902030302020204" pitchFamily="66" charset="0"/>
              </a:rPr>
              <a:t> outlines the overall change framework; ADKAR focuses on individual change steps.</a:t>
            </a:r>
          </a:p>
          <a:p>
            <a:pPr marL="569976" lvl="1" indent="-284988">
              <a:lnSpc>
                <a:spcPts val="3696"/>
              </a:lnSpc>
              <a:buFont typeface="Arial"/>
              <a:buChar char="•"/>
            </a:pPr>
            <a:r>
              <a:rPr lang="en-US" sz="2640" dirty="0">
                <a:solidFill>
                  <a:srgbClr val="000000"/>
                </a:solidFill>
                <a:latin typeface="Comic Sans MS" panose="030F0902030302020204" pitchFamily="66" charset="0"/>
              </a:rPr>
              <a:t>Together, they form a complete change management approach, each serving a unique role.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1309</Words>
  <Application>Microsoft Macintosh PowerPoint</Application>
  <PresentationFormat>Custom</PresentationFormat>
  <Paragraphs>126</Paragraphs>
  <Slides>19</Slides>
  <Notes>3</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Calibri</vt:lpstr>
      <vt:lpstr>Hertical</vt:lpstr>
      <vt:lpstr>Aristotelica Pro Bold</vt:lpstr>
      <vt:lpstr>Open Sans</vt:lpstr>
      <vt:lpstr>Nunito Bold</vt:lpstr>
      <vt:lpstr>Comic Sans MS</vt:lpstr>
      <vt:lpstr>Nunito</vt:lpstr>
      <vt:lpstr>Arial</vt:lpstr>
      <vt:lpstr>Comic Sans</vt:lpstr>
      <vt:lpstr>Open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Prosci’s Change Management Process</dc:title>
  <cp:lastModifiedBy>Sruthi Bhaskar</cp:lastModifiedBy>
  <cp:revision>11</cp:revision>
  <dcterms:created xsi:type="dcterms:W3CDTF">2006-08-16T00:00:00Z</dcterms:created>
  <dcterms:modified xsi:type="dcterms:W3CDTF">2024-02-14T22:17:39Z</dcterms:modified>
  <dc:identifier>DAF8wQwFYHA</dc:identifier>
</cp:coreProperties>
</file>

<file path=docProps/thumbnail.jpeg>
</file>